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8" autoAdjust="0"/>
    <p:restoredTop sz="94660"/>
  </p:normalViewPr>
  <p:slideViewPr>
    <p:cSldViewPr snapToGrid="0">
      <p:cViewPr varScale="1">
        <p:scale>
          <a:sx n="77" d="100"/>
          <a:sy n="77" d="100"/>
        </p:scale>
        <p:origin x="72" y="19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6356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358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6698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0836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5075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599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7065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9622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0720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76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60760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568854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84366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96615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40971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9909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7229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D4DFA16-BB8A-4B92-8804-184F4920C444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40B1E9B-4A49-4D90-BCB9-694EB12E0A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802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ctr" defTabSz="914400" rtl="0" eaLnBrk="1" latinLnBrk="1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B3F27909-00B5-6F45-3474-C54E0ED3C56A}"/>
              </a:ext>
            </a:extLst>
          </p:cNvPr>
          <p:cNvSpPr/>
          <p:nvPr/>
        </p:nvSpPr>
        <p:spPr>
          <a:xfrm>
            <a:off x="3323705" y="3429000"/>
            <a:ext cx="5544589" cy="94349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5469477F-9531-4D52-8189-76C8392232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5668" y="2119749"/>
            <a:ext cx="9900662" cy="685799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사물인터넷의 활용</a:t>
            </a:r>
            <a:r>
              <a:rPr lang="en-US" altLang="ko-KR" dirty="0">
                <a:latin typeface="굴림체" panose="020B0609000101010101" pitchFamily="49" charset="-127"/>
                <a:ea typeface="굴림체" panose="020B0609000101010101" pitchFamily="49" charset="-127"/>
              </a:rPr>
              <a:t>:</a:t>
            </a:r>
            <a:r>
              <a:rPr lang="ko-KR" altLang="en-US" dirty="0">
                <a:latin typeface="굴림체" panose="020B0609000101010101" pitchFamily="49" charset="-127"/>
                <a:ea typeface="굴림체" panose="020B0609000101010101" pitchFamily="49" charset="-127"/>
              </a:rPr>
              <a:t>스마트 가로등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B389F2F-8402-015B-5848-7A11A30A2A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76196" y="3624347"/>
            <a:ext cx="8689976" cy="1371599"/>
          </a:xfrm>
        </p:spPr>
        <p:txBody>
          <a:bodyPr>
            <a:normAutofit/>
          </a:bodyPr>
          <a:lstStyle/>
          <a:p>
            <a:r>
              <a:rPr lang="ko-KR" altLang="en-US" sz="2400" b="1" dirty="0">
                <a:solidFill>
                  <a:schemeClr val="bg1"/>
                </a:solidFill>
                <a:latin typeface="굴림체" panose="020B0609000101010101" pitchFamily="49" charset="-127"/>
                <a:ea typeface="굴림체" panose="020B0609000101010101" pitchFamily="49" charset="-127"/>
              </a:rPr>
              <a:t>환경 센서를 활용한 에너지 절약 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CA0F899-1FDC-DA91-CF77-B629C05A5F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19509" y="0"/>
            <a:ext cx="772491" cy="28759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DD57358-4BD8-2FC7-2994-DB3B8B010082}"/>
              </a:ext>
            </a:extLst>
          </p:cNvPr>
          <p:cNvSpPr txBox="1"/>
          <p:nvPr/>
        </p:nvSpPr>
        <p:spPr>
          <a:xfrm>
            <a:off x="0" y="6488668"/>
            <a:ext cx="2786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초등융합과학</a:t>
            </a:r>
            <a:r>
              <a:rPr lang="en-US" altLang="ko-KR" dirty="0"/>
              <a:t>B</a:t>
            </a:r>
            <a:r>
              <a:rPr lang="ko-KR" altLang="en-US" dirty="0"/>
              <a:t>반</a:t>
            </a:r>
            <a:r>
              <a:rPr lang="en-US" altLang="ko-KR" dirty="0"/>
              <a:t>-</a:t>
            </a:r>
            <a:r>
              <a:rPr lang="ko-KR" altLang="en-US" dirty="0" err="1"/>
              <a:t>최우연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4912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B8774327-69F5-E147-BFBE-F54A1B82D38B}"/>
              </a:ext>
            </a:extLst>
          </p:cNvPr>
          <p:cNvSpPr/>
          <p:nvPr/>
        </p:nvSpPr>
        <p:spPr>
          <a:xfrm>
            <a:off x="913774" y="2031207"/>
            <a:ext cx="10200342" cy="40537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EF71862F-0EC9-5A64-ABE5-FAD342670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800" dirty="0">
                <a:solidFill>
                  <a:srgbClr val="C00000"/>
                </a:solidFill>
                <a:latin typeface="굴림체" panose="020B0609000101010101" pitchFamily="49" charset="-127"/>
                <a:ea typeface="굴림체" panose="020B0609000101010101" pitchFamily="49" charset="-127"/>
              </a:rPr>
              <a:t>핵심 기능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94F7740-F24D-754D-0272-E7C3E312768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031207"/>
            <a:ext cx="10363826" cy="4208276"/>
          </a:xfrm>
        </p:spPr>
        <p:txBody>
          <a:bodyPr>
            <a:normAutofit fontScale="2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sz="6400" u="none" strike="noStrike" dirty="0">
                <a:effectLst/>
                <a:latin typeface="Arial" panose="020B0604020202020204" pitchFamily="34" charset="0"/>
              </a:rPr>
              <a:t>범죄 예방 및 안심 귀가</a:t>
            </a:r>
            <a:endParaRPr lang="en-US" altLang="ko-KR" sz="6400" u="none" strike="noStrike" dirty="0">
              <a:effectLst/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ko-KR" altLang="en-US" sz="6400" u="none" strike="noStrike" dirty="0">
                <a:effectLst/>
                <a:latin typeface="Arial" panose="020B0604020202020204" pitchFamily="34" charset="0"/>
              </a:rPr>
              <a:t>스마트폰 안심 앱을 켠 시민이 다가오면 센서가 감지해 어두운 골목길 불빛을 자동으로 최대 밝기로 키워줍니다</a:t>
            </a:r>
            <a:r>
              <a:rPr lang="en-US" altLang="ko-KR" sz="6400" u="none" strike="noStrike" dirty="0">
                <a:effectLst/>
                <a:latin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ko-KR" altLang="en-US" sz="6400" u="none" strike="noStrike" dirty="0">
                <a:effectLst/>
                <a:latin typeface="Arial" panose="020B0604020202020204" pitchFamily="34" charset="0"/>
              </a:rPr>
              <a:t>위급 상황 시 가로등의 비상벨을 누르면 </a:t>
            </a:r>
            <a:r>
              <a:rPr lang="ko-KR" altLang="en-US" sz="6400" u="none" strike="noStrike" dirty="0" err="1">
                <a:effectLst/>
                <a:latin typeface="Arial" panose="020B0604020202020204" pitchFamily="34" charset="0"/>
              </a:rPr>
              <a:t>경광등이</a:t>
            </a:r>
            <a:r>
              <a:rPr lang="ko-KR" altLang="en-US" sz="6400" u="none" strike="noStrike" dirty="0">
                <a:effectLst/>
                <a:latin typeface="Arial" panose="020B0604020202020204" pitchFamily="34" charset="0"/>
              </a:rPr>
              <a:t> 울리며 지자체 </a:t>
            </a:r>
            <a:r>
              <a:rPr lang="en-US" altLang="ko-KR" sz="6400" u="none" strike="noStrike" dirty="0">
                <a:effectLst/>
                <a:latin typeface="Arial" panose="020B0604020202020204" pitchFamily="34" charset="0"/>
              </a:rPr>
              <a:t>CCTV </a:t>
            </a:r>
            <a:r>
              <a:rPr lang="ko-KR" altLang="en-US" sz="6400" u="none" strike="noStrike" dirty="0">
                <a:effectLst/>
                <a:latin typeface="Arial" panose="020B0604020202020204" pitchFamily="34" charset="0"/>
              </a:rPr>
              <a:t>관제센터와 경찰서로 실시간 신고가 접수됩니다</a:t>
            </a:r>
            <a:r>
              <a:rPr lang="en-US" altLang="ko-KR" sz="6400" u="none" strike="noStrike" dirty="0">
                <a:effectLst/>
                <a:latin typeface="Arial" panose="020B0604020202020204" pitchFamily="34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6400" u="none" strike="noStrike" dirty="0">
                <a:effectLst/>
                <a:latin typeface="Arial" panose="020B0604020202020204" pitchFamily="34" charset="0"/>
              </a:rPr>
              <a:t>교통사고 예방</a:t>
            </a:r>
            <a:endParaRPr lang="en-US" altLang="ko-KR" sz="6400" dirty="0"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ko-KR" altLang="en-US" sz="6400" u="none" strike="noStrike" dirty="0" err="1">
                <a:effectLst/>
                <a:latin typeface="Arial" panose="020B0604020202020204" pitchFamily="34" charset="0"/>
              </a:rPr>
              <a:t>스쿨존</a:t>
            </a:r>
            <a:r>
              <a:rPr lang="ko-KR" altLang="en-US" sz="6400" u="none" strike="noStrike" dirty="0">
                <a:effectLst/>
                <a:latin typeface="Arial" panose="020B0604020202020204" pitchFamily="34" charset="0"/>
              </a:rPr>
              <a:t> 등에 설치된 가로등 센서가 차량 속도와 보행자를 실시간으로 모니터링합니다</a:t>
            </a:r>
            <a:r>
              <a:rPr lang="en-US" altLang="ko-KR" sz="6400" u="none" strike="noStrike" dirty="0">
                <a:effectLst/>
                <a:latin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ko-KR" altLang="en-US" sz="6400" u="none" strike="noStrike" dirty="0">
                <a:effectLst/>
                <a:latin typeface="Arial" panose="020B0604020202020204" pitchFamily="34" charset="0"/>
              </a:rPr>
              <a:t>차량이 과속하면 전광판이나 바닥 신호등을 통해 운전자에게 위험 경고를 보내며</a:t>
            </a:r>
            <a:r>
              <a:rPr lang="en-US" altLang="ko-KR" sz="6400" u="none" strike="noStrike" dirty="0">
                <a:effectLst/>
                <a:latin typeface="Arial" panose="020B0604020202020204" pitchFamily="34" charset="0"/>
              </a:rPr>
              <a:t>, </a:t>
            </a:r>
            <a:r>
              <a:rPr lang="ko-KR" altLang="en-US" sz="6400" u="none" strike="noStrike" dirty="0">
                <a:effectLst/>
                <a:latin typeface="Arial" panose="020B0604020202020204" pitchFamily="34" charset="0"/>
              </a:rPr>
              <a:t>도입 후 </a:t>
            </a:r>
            <a:r>
              <a:rPr lang="ko-KR" altLang="en-US" sz="6400" u="none" strike="noStrike" dirty="0" err="1">
                <a:effectLst/>
                <a:latin typeface="Arial" panose="020B0604020202020204" pitchFamily="34" charset="0"/>
              </a:rPr>
              <a:t>스쿨존</a:t>
            </a:r>
            <a:r>
              <a:rPr lang="ko-KR" altLang="en-US" sz="6400" u="none" strike="noStrike" dirty="0">
                <a:effectLst/>
                <a:latin typeface="Arial" panose="020B0604020202020204" pitchFamily="34" charset="0"/>
              </a:rPr>
              <a:t> 교통사고가 크게 줄었습니다</a:t>
            </a:r>
            <a:r>
              <a:rPr lang="en-US" altLang="ko-KR" sz="6400" u="none" strike="noStrike" dirty="0">
                <a:effectLst/>
                <a:latin typeface="Arial" panose="020B0604020202020204" pitchFamily="34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6400" u="none" strike="noStrike" dirty="0">
                <a:effectLst/>
                <a:latin typeface="Arial" panose="020B0604020202020204" pitchFamily="34" charset="0"/>
              </a:rPr>
              <a:t>통신 및 충전 인프라</a:t>
            </a:r>
            <a:endParaRPr lang="en-US" altLang="ko-KR" sz="6400" u="none" strike="noStrike" dirty="0">
              <a:effectLst/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ko-KR" altLang="en-US" sz="6400" u="none" strike="noStrike" dirty="0">
                <a:effectLst/>
                <a:latin typeface="Arial" panose="020B0604020202020204" pitchFamily="34" charset="0"/>
              </a:rPr>
              <a:t>기둥 하나에 가로등</a:t>
            </a:r>
            <a:r>
              <a:rPr lang="en-US" altLang="ko-KR" sz="6400" u="none" strike="noStrike" dirty="0">
                <a:effectLst/>
                <a:latin typeface="Arial" panose="020B0604020202020204" pitchFamily="34" charset="0"/>
              </a:rPr>
              <a:t>, CCTV, </a:t>
            </a:r>
            <a:r>
              <a:rPr lang="ko-KR" altLang="en-US" sz="6400" u="none" strike="noStrike" dirty="0">
                <a:effectLst/>
                <a:latin typeface="Arial" panose="020B0604020202020204" pitchFamily="34" charset="0"/>
              </a:rPr>
              <a:t>공공 와이파이 기지국을 하나로 묶어 주변 시민들에게 무료 인터넷을 제공합니다</a:t>
            </a:r>
            <a:r>
              <a:rPr lang="en-US" altLang="ko-KR" sz="6400" u="none" strike="noStrike" dirty="0">
                <a:effectLst/>
                <a:latin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ko-KR" altLang="en-US" sz="6400" u="none" strike="noStrike" dirty="0">
                <a:effectLst/>
                <a:latin typeface="Arial" panose="020B0604020202020204" pitchFamily="34" charset="0"/>
              </a:rPr>
              <a:t>가로등 하단에 스마트폰 무선 충전 패드는 물론</a:t>
            </a:r>
            <a:r>
              <a:rPr lang="en-US" altLang="ko-KR" sz="6400" u="none" strike="noStrike" dirty="0">
                <a:effectLst/>
                <a:latin typeface="Arial" panose="020B0604020202020204" pitchFamily="34" charset="0"/>
              </a:rPr>
              <a:t>, </a:t>
            </a:r>
            <a:r>
              <a:rPr lang="ko-KR" altLang="en-US" sz="6400" u="none" strike="noStrike" dirty="0">
                <a:effectLst/>
                <a:latin typeface="Arial" panose="020B0604020202020204" pitchFamily="34" charset="0"/>
              </a:rPr>
              <a:t>전기차나 전동 </a:t>
            </a:r>
            <a:r>
              <a:rPr lang="ko-KR" altLang="en-US" sz="6400" u="none" strike="noStrike" dirty="0" err="1">
                <a:effectLst/>
                <a:latin typeface="Arial" panose="020B0604020202020204" pitchFamily="34" charset="0"/>
              </a:rPr>
              <a:t>킥보드</a:t>
            </a:r>
            <a:r>
              <a:rPr lang="ko-KR" altLang="en-US" sz="6400" u="none" strike="noStrike" dirty="0">
                <a:effectLst/>
                <a:latin typeface="Arial" panose="020B0604020202020204" pitchFamily="34" charset="0"/>
              </a:rPr>
              <a:t> 충전 기능까지 통합되어 움직이는 충전소 역할을 합니다</a:t>
            </a:r>
            <a:r>
              <a:rPr lang="en-US" altLang="ko-KR" sz="6400" u="none" strike="noStrike" dirty="0">
                <a:effectLst/>
                <a:latin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685866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10B80D-09A6-A694-FBBC-5D3519E0D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rgbClr val="0070C0"/>
                </a:solidFill>
              </a:rPr>
              <a:t>현재 사용 현황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0309E44-E59A-5D40-A382-9301AA68AF7F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ko-KR" altLang="en-US" dirty="0"/>
              <a:t>국내 사용지역</a:t>
            </a:r>
            <a:r>
              <a:rPr lang="en-US" altLang="ko-KR" dirty="0"/>
              <a:t>:</a:t>
            </a:r>
          </a:p>
          <a:p>
            <a:pPr marL="0" indent="0">
              <a:buNone/>
            </a:pPr>
            <a:r>
              <a:rPr lang="ko-KR" altLang="en-US" dirty="0"/>
              <a:t>서울특별시</a:t>
            </a:r>
            <a:r>
              <a:rPr lang="en-US" altLang="ko-KR" dirty="0"/>
              <a:t>,</a:t>
            </a:r>
            <a:r>
              <a:rPr lang="ko-KR" altLang="en-US" dirty="0"/>
              <a:t>인천광역시</a:t>
            </a:r>
            <a:r>
              <a:rPr lang="en-US" altLang="ko-KR" dirty="0"/>
              <a:t>,</a:t>
            </a:r>
            <a:r>
              <a:rPr lang="ko-KR" altLang="en-US" dirty="0"/>
              <a:t>충청남도</a:t>
            </a:r>
            <a:r>
              <a:rPr lang="en-US" altLang="ko-KR" dirty="0"/>
              <a:t>,</a:t>
            </a:r>
            <a:r>
              <a:rPr lang="ko-KR" altLang="en-US" dirty="0"/>
              <a:t>경상남도 지역 등에서 도입되고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사용 대수</a:t>
            </a:r>
            <a:r>
              <a:rPr lang="en-US" altLang="ko-KR" dirty="0"/>
              <a:t>:</a:t>
            </a:r>
          </a:p>
          <a:p>
            <a:pPr marL="0" indent="0">
              <a:buNone/>
            </a:pPr>
            <a:r>
              <a:rPr lang="ko-KR" altLang="en-US" dirty="0"/>
              <a:t>현재 약 </a:t>
            </a:r>
            <a:r>
              <a:rPr lang="en-US" altLang="ko-KR" dirty="0"/>
              <a:t>400</a:t>
            </a:r>
            <a:r>
              <a:rPr lang="ko-KR" altLang="en-US" dirty="0"/>
              <a:t>만대의 가로등이 스마트 가로등으로 교체되었습니다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설치 성장 속도</a:t>
            </a:r>
            <a:r>
              <a:rPr lang="en-US" altLang="ko-KR" dirty="0"/>
              <a:t>:</a:t>
            </a:r>
          </a:p>
          <a:p>
            <a:pPr marL="0" indent="0">
              <a:buNone/>
            </a:pPr>
            <a:r>
              <a:rPr lang="ko-KR" altLang="en-US" dirty="0"/>
              <a:t>매년 </a:t>
            </a:r>
            <a:r>
              <a:rPr lang="en-US" altLang="ko-KR" dirty="0"/>
              <a:t>22%</a:t>
            </a:r>
            <a:r>
              <a:rPr lang="ko-KR" altLang="en-US" dirty="0"/>
              <a:t>이상 폭발적으로 늘어나고 있으며</a:t>
            </a:r>
            <a:r>
              <a:rPr lang="en-US" altLang="ko-KR" dirty="0"/>
              <a:t>, 2027</a:t>
            </a:r>
            <a:r>
              <a:rPr lang="ko-KR" altLang="en-US" dirty="0"/>
              <a:t>년에는 전 세계에 약 </a:t>
            </a:r>
            <a:r>
              <a:rPr lang="en-US" altLang="ko-KR" dirty="0"/>
              <a:t>6380</a:t>
            </a:r>
            <a:r>
              <a:rPr lang="ko-KR" altLang="en-US" dirty="0"/>
              <a:t>만대가 설치될 전망입니다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46616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724D57-0B91-26DB-11F4-2808EA4DD06C}"/>
              </a:ext>
            </a:extLst>
          </p:cNvPr>
          <p:cNvSpPr txBox="1"/>
          <p:nvPr/>
        </p:nvSpPr>
        <p:spPr>
          <a:xfrm>
            <a:off x="1972887" y="1997839"/>
            <a:ext cx="824622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0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끝</a:t>
            </a:r>
            <a:endParaRPr lang="en-US" altLang="ko-KR" sz="6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pPr algn="ctr"/>
            <a:endParaRPr lang="en-US" altLang="ko-KR" sz="6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ko-KR" altLang="en-US" sz="60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3284733661"/>
      </p:ext>
    </p:extLst>
  </p:cSld>
  <p:clrMapOvr>
    <a:masterClrMapping/>
  </p:clrMapOvr>
</p:sld>
</file>

<file path=ppt/theme/theme1.xml><?xml version="1.0" encoding="utf-8"?>
<a:theme xmlns:a="http://schemas.openxmlformats.org/drawingml/2006/main" name="물방울">
  <a:themeElements>
    <a:clrScheme name="물방울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물방울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물방울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TM04033925[[fn=물방울]]</Template>
  <TotalTime>54</TotalTime>
  <Words>179</Words>
  <Application>Microsoft Office PowerPoint</Application>
  <PresentationFormat>와이드스크린</PresentationFormat>
  <Paragraphs>23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8" baseType="lpstr">
      <vt:lpstr>굴림체</vt:lpstr>
      <vt:lpstr>Arial</vt:lpstr>
      <vt:lpstr>Tw Cen MT</vt:lpstr>
      <vt:lpstr>물방울</vt:lpstr>
      <vt:lpstr>사물인터넷의 활용:스마트 가로등</vt:lpstr>
      <vt:lpstr>핵심 기능</vt:lpstr>
      <vt:lpstr>현재 사용 현황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cic</dc:creator>
  <cp:lastModifiedBy>cic</cp:lastModifiedBy>
  <cp:revision>1</cp:revision>
  <dcterms:created xsi:type="dcterms:W3CDTF">2026-08-22T05:04:36Z</dcterms:created>
  <dcterms:modified xsi:type="dcterms:W3CDTF">2026-08-22T05:59:07Z</dcterms:modified>
</cp:coreProperties>
</file>