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1" autoAdjust="0"/>
    <p:restoredTop sz="94660"/>
  </p:normalViewPr>
  <p:slideViewPr>
    <p:cSldViewPr snapToGrid="0">
      <p:cViewPr>
        <p:scale>
          <a:sx n="136" d="100"/>
          <a:sy n="136" d="100"/>
        </p:scale>
        <p:origin x="1032" y="8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75A161-C73C-9313-D030-EF495ACEB27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9C639109-E192-CBC9-6651-EE643A656C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0A244B8-A14E-7242-810E-38ADBB881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50CFF37-60B3-0B3C-A695-348882A7F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FFC962-6A6E-AB90-B704-83F8420E9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5886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928BF1-C425-D217-7561-DD0BDDE07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2EFA91-874F-3B8A-8A49-9083089BC3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3C6150A-A32A-241C-9727-866FE4B54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2B86588-A22F-4CA0-E831-78864AC17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822CC00-6A31-DBD9-C407-3124B9FA0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육각형 6">
            <a:extLst>
              <a:ext uri="{FF2B5EF4-FFF2-40B4-BE49-F238E27FC236}">
                <a16:creationId xmlns:a16="http://schemas.microsoft.com/office/drawing/2014/main" id="{F2C2D319-1762-6DA8-333E-5A3C271955D8}"/>
              </a:ext>
            </a:extLst>
          </p:cNvPr>
          <p:cNvSpPr/>
          <p:nvPr userDrawn="1"/>
        </p:nvSpPr>
        <p:spPr>
          <a:xfrm>
            <a:off x="84406" y="6485206"/>
            <a:ext cx="3496994" cy="372794"/>
          </a:xfrm>
          <a:prstGeom prst="hexagon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/>
              <a:t>스마트 인공 나무</a:t>
            </a:r>
          </a:p>
        </p:txBody>
      </p:sp>
    </p:spTree>
    <p:extLst>
      <p:ext uri="{BB962C8B-B14F-4D97-AF65-F5344CB8AC3E}">
        <p14:creationId xmlns:p14="http://schemas.microsoft.com/office/powerpoint/2010/main" val="2176094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DA1BB99-0975-06BA-2810-7B18190948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BFF03BA-E215-8C05-C7F1-AAA9012C6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A282D58-35E6-5B28-60CD-6920DF2C8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A1F7EE7-2F74-9A84-FC22-EADA915BB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F78B3BD-E7CD-3BF5-CF90-3458E9AE9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7032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DA4A9F4-7583-3687-2F7B-0DA61F1F6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B40A7A0-B149-52A4-0729-9184D838AD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9524781-0D4D-B522-FBE2-E3A8DC6910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6E465C7-33F7-685C-DC81-0B62D1992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3E3A900-BE57-257A-121A-89006F114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47678BE-AF36-00EC-2CF7-90C68B72F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516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A3B3E9-6C33-F4B6-15EF-40F7E7D18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558C564-C84D-BB41-CD05-E0D6017DE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9CCE1B0-C75F-E4F1-18F1-340C1CE2DB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CF4062A8-DFE4-7420-5A6A-5B33A68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59C9758-07CE-215B-33C5-208DA98772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03B7253-3411-9AB4-67B9-048F04C056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645DE171-9DE1-6FAC-1CD3-25DBB3D448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02659BF6-12A0-697A-6C26-3B79BC23C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2783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DD0CA95-8FBE-2D5C-CB2E-65FA07038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6176700-5AA7-2E09-7A2C-7E07F0E91D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4F5DB464-C770-07D7-956A-97A6C270E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D67545F-88CE-AE7A-D63A-ACBBAF1F0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295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97893B8-EF6C-D4E9-9F0C-F2FCEDF0C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58D26DF-1BBC-24C5-9F3A-329BA6CEE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10EE87B-91BD-E5AF-A469-671DFA90C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11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448AD7-CE4A-9CAD-7A09-D9E723702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61E2549-BC73-FDBA-7A35-DC6B992A03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408E508-D8CD-915E-2856-A85C7566C6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D26A3A93-4245-4160-30C6-F7513D5A9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7D2EB9E-34C6-B417-044E-3642F3AC9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0238EC0-A45D-2B54-9E04-D6EFAFBA6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6565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B4BED4-D8F0-AAFB-07F5-AFA65C051A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2D1DB3A-085F-37B0-9D6A-082C282B28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7133565-60FC-1707-814D-313C4341238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FC3B80-D063-8870-BC6F-465937AE0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8CC7014-3872-904E-27E7-182B44FC51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4A0AA06-C496-70E9-127D-12F46B290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5311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12415E5-55C6-352D-9525-8A237B119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DB40BB26-06E9-BBB4-4BBE-AAF8F675BC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BB91310-09ED-C639-4576-01FC6B8F3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3ABBD78-5292-FB02-FBBA-C26981287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E771075-2D73-4804-51CD-77B6FBDEDB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5793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4B1298B-89C0-2EB1-FBC2-FD0605F445D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DCB606F-16F1-8582-0CF5-EA3339B902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06CDBDB-5FFA-BE62-AE99-D85DD0A2F1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FF1B47D-74D0-7F1E-67D3-8B4D1BB531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1A9079B-946E-99CB-B431-C60884F69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056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9009120-81EC-2430-2B58-6C34502B62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8641C26-2DA0-7AC2-E69C-B9B6D4AB32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7DD3D50-8833-757C-AA54-8B0736EFF3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EDDCF2B-CCEC-4BB9-B145-C5BB8A3F99AF}" type="datetimeFigureOut">
              <a:rPr lang="ko-KR" altLang="en-US" smtClean="0"/>
              <a:t>2026-09-12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AE8B0EF-3489-481B-25F4-C193DB6592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EFD0B02-CA09-10E3-0573-B2130742E4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6D6EFD2-23A3-4809-90AB-648A4CAB71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3284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페인팅, 예술, 나무, 그림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CED94035-1AED-72FD-173A-E3D31BD2E0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120" y="3042003"/>
            <a:ext cx="4061344" cy="4061344"/>
          </a:xfrm>
          <a:prstGeom prst="rect">
            <a:avLst/>
          </a:prstGeom>
        </p:spPr>
      </p:pic>
      <p:pic>
        <p:nvPicPr>
          <p:cNvPr id="5" name="그래픽 4" descr="로봇 단색으로 채워진">
            <a:extLst>
              <a:ext uri="{FF2B5EF4-FFF2-40B4-BE49-F238E27FC236}">
                <a16:creationId xmlns:a16="http://schemas.microsoft.com/office/drawing/2014/main" id="{DEA5D039-3676-9878-5630-8BF4EBFCF1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93131" y="2755231"/>
            <a:ext cx="1347537" cy="1347537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6C2E086A-E18B-76C5-6C82-1838F462C2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46323"/>
            <a:ext cx="9144000" cy="2387600"/>
          </a:xfrm>
        </p:spPr>
        <p:txBody>
          <a:bodyPr>
            <a:normAutofit/>
          </a:bodyPr>
          <a:lstStyle/>
          <a:p>
            <a:r>
              <a:rPr lang="ko-KR" altLang="en-US" sz="5400" dirty="0"/>
              <a:t>스마트 인공 나무</a:t>
            </a:r>
            <a:r>
              <a:rPr lang="en-US" altLang="ko-KR" sz="5400" dirty="0"/>
              <a:t>: </a:t>
            </a:r>
            <a:r>
              <a:rPr lang="ko-KR" altLang="en-US" sz="5400" dirty="0"/>
              <a:t>지구의 허파를 구하는 사물인터넷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5137DCB-194D-FF71-2569-3E0BAEC007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773841"/>
            <a:ext cx="9144000" cy="1655762"/>
          </a:xfrm>
        </p:spPr>
        <p:txBody>
          <a:bodyPr>
            <a:normAutofit/>
          </a:bodyPr>
          <a:lstStyle/>
          <a:p>
            <a:r>
              <a:rPr lang="en-US" altLang="ko-KR" sz="2000" dirty="0"/>
              <a:t>3</a:t>
            </a:r>
            <a:r>
              <a:rPr lang="ko-KR" altLang="en-US" sz="2000" dirty="0"/>
              <a:t>모둠</a:t>
            </a:r>
            <a:r>
              <a:rPr lang="en-US" altLang="ko-KR" sz="2000" dirty="0"/>
              <a:t>(</a:t>
            </a:r>
            <a:r>
              <a:rPr lang="ko-KR" altLang="en-US" sz="2000" dirty="0" err="1"/>
              <a:t>임서은</a:t>
            </a:r>
            <a:r>
              <a:rPr lang="en-US" altLang="ko-KR" sz="2000" dirty="0"/>
              <a:t>, </a:t>
            </a:r>
            <a:r>
              <a:rPr lang="ko-KR" altLang="en-US" sz="2000" dirty="0"/>
              <a:t>장하진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전성응</a:t>
            </a:r>
            <a:r>
              <a:rPr lang="en-US" altLang="ko-KR" sz="2000" dirty="0"/>
              <a:t>, </a:t>
            </a:r>
            <a:r>
              <a:rPr lang="ko-KR" altLang="en-US" sz="2000" dirty="0" err="1"/>
              <a:t>전유태</a:t>
            </a:r>
            <a:r>
              <a:rPr lang="en-US" altLang="ko-KR" sz="2000" dirty="0"/>
              <a:t>)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76559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E0EBFB-B33E-61C2-009E-EDE716B084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altLang="ko-KR" dirty="0"/>
              <a:t>~</a:t>
            </a:r>
            <a:r>
              <a:rPr lang="ko-KR" altLang="en-US" dirty="0"/>
              <a:t>목차</a:t>
            </a:r>
            <a:r>
              <a:rPr lang="en-US" altLang="ko-KR" dirty="0"/>
              <a:t>~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E3FB048-A450-1F96-12D8-84A857A582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8877" y="13027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ko-KR" sz="3200" dirty="0"/>
              <a:t>1. </a:t>
            </a:r>
            <a:r>
              <a:rPr lang="ko-KR" altLang="en-US" sz="3200" dirty="0"/>
              <a:t>스마트 인공 나무란</a:t>
            </a:r>
            <a:r>
              <a:rPr lang="en-US" altLang="ko-KR" sz="3200" dirty="0"/>
              <a:t>?</a:t>
            </a:r>
          </a:p>
          <a:p>
            <a:pPr marL="0" indent="0" algn="ctr">
              <a:buNone/>
            </a:pPr>
            <a:r>
              <a:rPr lang="en-US" altLang="ko-KR" sz="3200" dirty="0"/>
              <a:t>2. </a:t>
            </a:r>
            <a:r>
              <a:rPr lang="ko-KR" altLang="en-US" sz="3200" dirty="0"/>
              <a:t>스마트 인공 나무 속 사물인터넷 기술</a:t>
            </a:r>
            <a:endParaRPr lang="en-US" altLang="ko-KR" sz="3200" dirty="0"/>
          </a:p>
          <a:p>
            <a:pPr marL="0" indent="0" algn="ctr">
              <a:buNone/>
            </a:pPr>
            <a:r>
              <a:rPr lang="en-US" altLang="ko-KR" sz="3200" dirty="0"/>
              <a:t>3. </a:t>
            </a:r>
            <a:r>
              <a:rPr lang="ko-KR" altLang="en-US" sz="3200" dirty="0"/>
              <a:t>스마트 인공 나무의 핵심 임무 ①</a:t>
            </a:r>
            <a:r>
              <a:rPr lang="en-US" altLang="ko-KR" sz="3200" dirty="0"/>
              <a:t>: </a:t>
            </a:r>
            <a:r>
              <a:rPr lang="ko-KR" altLang="en-US" sz="3200" dirty="0"/>
              <a:t>불법 벌채 감시</a:t>
            </a:r>
            <a:endParaRPr lang="en-US" altLang="ko-KR" sz="3200" dirty="0"/>
          </a:p>
          <a:p>
            <a:pPr marL="0" indent="0" algn="ctr">
              <a:buNone/>
            </a:pPr>
            <a:r>
              <a:rPr lang="en-US" altLang="ko-KR" sz="3200" dirty="0"/>
              <a:t>4. </a:t>
            </a:r>
            <a:r>
              <a:rPr lang="ko-KR" altLang="en-US" sz="3200" dirty="0"/>
              <a:t>스마트 인공 나무의 핵심 임무 ②</a:t>
            </a:r>
            <a:r>
              <a:rPr lang="en-US" altLang="ko-KR" sz="3200" dirty="0"/>
              <a:t>: </a:t>
            </a:r>
            <a:r>
              <a:rPr lang="ko-KR" altLang="en-US" sz="3200" dirty="0"/>
              <a:t>환경 데이터 수집</a:t>
            </a:r>
            <a:endParaRPr lang="en-US" altLang="ko-KR" sz="3200" dirty="0"/>
          </a:p>
          <a:p>
            <a:pPr marL="0" indent="0" algn="ctr">
              <a:buNone/>
            </a:pPr>
            <a:r>
              <a:rPr lang="en-US" altLang="ko-KR" sz="3200" dirty="0"/>
              <a:t>5. </a:t>
            </a:r>
            <a:r>
              <a:rPr lang="ko-KR" altLang="en-US" sz="3200" dirty="0"/>
              <a:t>스마트 인공 나무가 만든 놀라운 변화</a:t>
            </a:r>
            <a:endParaRPr lang="en-US" altLang="ko-KR" sz="3200" dirty="0"/>
          </a:p>
          <a:p>
            <a:pPr marL="0" indent="0" algn="ctr">
              <a:buNone/>
            </a:pPr>
            <a:endParaRPr lang="ko-KR" altLang="en-US" sz="3200" dirty="0"/>
          </a:p>
        </p:txBody>
      </p:sp>
      <p:pic>
        <p:nvPicPr>
          <p:cNvPr id="7" name="그림 6" descr="스케치, 그림, 클립아트, 만화 영화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4BE761B7-3A4E-8DB8-BD3C-145A4223A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778" b="90000" l="9927" r="89831">
                        <a14:foregroundMark x1="38983" y1="45333" x2="38741" y2="44444"/>
                        <a14:foregroundMark x1="59806" y1="43333" x2="59806" y2="42000"/>
                        <a14:foregroundMark x1="65133" y1="48000" x2="58596" y2="55333"/>
                        <a14:foregroundMark x1="58596" y1="55333" x2="68039" y2="48000"/>
                        <a14:foregroundMark x1="68039" y1="48000" x2="58111" y2="45111"/>
                        <a14:foregroundMark x1="58111" y1="45111" x2="57869" y2="45111"/>
                        <a14:foregroundMark x1="60775" y1="44889" x2="59564" y2="43111"/>
                        <a14:foregroundMark x1="61259" y1="45556" x2="59080" y2="43333"/>
                        <a14:foregroundMark x1="40678" y1="45778" x2="40678" y2="45778"/>
                        <a14:foregroundMark x1="32930" y1="47556" x2="32930" y2="45333"/>
                        <a14:foregroundMark x1="57627" y1="61778" x2="13801" y2="64889"/>
                        <a14:foregroundMark x1="13801" y1="64889" x2="31961" y2="86000"/>
                        <a14:foregroundMark x1="31961" y1="86000" x2="63923" y2="84444"/>
                        <a14:foregroundMark x1="63923" y1="84444" x2="75545" y2="72000"/>
                        <a14:foregroundMark x1="75545" y1="72000" x2="67070" y2="62444"/>
                        <a14:foregroundMark x1="67070" y1="62444" x2="37772" y2="58444"/>
                        <a14:foregroundMark x1="76998" y1="67556" x2="72639" y2="84222"/>
                        <a14:foregroundMark x1="72639" y1="84222" x2="78692" y2="72444"/>
                        <a14:foregroundMark x1="78692" y1="72444" x2="77482" y2="68667"/>
                        <a14:foregroundMark x1="59322" y1="38444" x2="39467" y2="35778"/>
                        <a14:foregroundMark x1="39467" y1="35778" x2="37288" y2="48889"/>
                        <a14:foregroundMark x1="37288" y1="48889" x2="62228" y2="46000"/>
                        <a14:foregroundMark x1="62228" y1="46000" x2="56659" y2="39111"/>
                        <a14:foregroundMark x1="56659" y1="39111" x2="54964" y2="38222"/>
                        <a14:foregroundMark x1="45763" y1="10667" x2="35593" y2="13111"/>
                        <a14:foregroundMark x1="35593" y1="13111" x2="13559" y2="37556"/>
                        <a14:foregroundMark x1="13559" y1="37556" x2="13801" y2="50667"/>
                        <a14:foregroundMark x1="13801" y1="50667" x2="27119" y2="24667"/>
                        <a14:foregroundMark x1="27119" y1="24667" x2="45036" y2="97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7660" y="3874670"/>
            <a:ext cx="2738034" cy="298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36254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AFF1268D-18FC-E19E-06D6-72799484547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723208"/>
            <a:ext cx="5770811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ko-KR" dirty="0">
                <a:latin typeface="Arial" panose="020B0604020202020204" pitchFamily="34" charset="0"/>
              </a:rPr>
              <a:t>1. </a:t>
            </a:r>
            <a:r>
              <a:rPr lang="ko-KR" altLang="en-US" dirty="0">
                <a:latin typeface="Arial" panose="020B0604020202020204" pitchFamily="34" charset="0"/>
              </a:rPr>
              <a:t>스마트 인공 나무란</a:t>
            </a:r>
            <a:r>
              <a:rPr lang="en-US" altLang="ko-KR" dirty="0">
                <a:latin typeface="Arial" panose="020B0604020202020204" pitchFamily="34" charset="0"/>
              </a:rPr>
              <a:t>?</a:t>
            </a:r>
            <a:endParaRPr kumimoji="0" lang="ko-KR" altLang="ko-KR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내용 개체 틀 4">
            <a:extLst>
              <a:ext uri="{FF2B5EF4-FFF2-40B4-BE49-F238E27FC236}">
                <a16:creationId xmlns:a16="http://schemas.microsoft.com/office/drawing/2014/main" id="{10F3E37D-4B16-C952-41D0-067B72F2CE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/>
              <a:t>스마트 인공 나무란</a:t>
            </a:r>
            <a:r>
              <a:rPr lang="en-US" altLang="ko-KR" sz="3200" dirty="0"/>
              <a:t>?: </a:t>
            </a:r>
            <a:r>
              <a:rPr lang="ko-KR" altLang="en-US" sz="3200" dirty="0"/>
              <a:t>스마트 인공 나무는 브라질 아마존 열대우림 곳곳에 있는 나무 모양의 스마트 사물인터넷 장치이다</a:t>
            </a:r>
            <a:r>
              <a:rPr lang="en-US" altLang="ko-KR" sz="3200" dirty="0"/>
              <a:t>. ‘</a:t>
            </a:r>
            <a:r>
              <a:rPr lang="ko-KR" altLang="en-US" sz="3200" dirty="0" err="1"/>
              <a:t>정글비</a:t>
            </a:r>
            <a:r>
              <a:rPr lang="en-US" altLang="ko-KR" sz="3200" dirty="0"/>
              <a:t>’</a:t>
            </a:r>
            <a:r>
              <a:rPr lang="ko-KR" altLang="en-US" sz="3200" dirty="0"/>
              <a:t> 라고도 불린다</a:t>
            </a:r>
            <a:r>
              <a:rPr lang="en-US" altLang="ko-KR" sz="3200" dirty="0"/>
              <a:t>.</a:t>
            </a:r>
          </a:p>
          <a:p>
            <a:endParaRPr lang="en-US" altLang="ko-KR" sz="3200" dirty="0"/>
          </a:p>
          <a:p>
            <a:r>
              <a:rPr lang="ko-KR" altLang="en-US" sz="3200" dirty="0"/>
              <a:t>이름의 뜻</a:t>
            </a:r>
            <a:r>
              <a:rPr lang="en-US" altLang="ko-KR" sz="3200" dirty="0"/>
              <a:t>:</a:t>
            </a:r>
            <a:r>
              <a:rPr lang="ko-KR" altLang="en-US" sz="3200" dirty="0"/>
              <a:t> 꿀벌들이 </a:t>
            </a:r>
            <a:r>
              <a:rPr lang="ko-KR" altLang="en-US" sz="3200" dirty="0" err="1"/>
              <a:t>숲속을</a:t>
            </a:r>
            <a:r>
              <a:rPr lang="ko-KR" altLang="en-US" sz="3200" dirty="0"/>
              <a:t> 바쁘게 다니며 생태계를 살리듯</a:t>
            </a:r>
            <a:r>
              <a:rPr lang="en-US" altLang="ko-KR" sz="3200" dirty="0"/>
              <a:t>, </a:t>
            </a:r>
            <a:r>
              <a:rPr lang="ko-KR" altLang="en-US" sz="3200" dirty="0"/>
              <a:t>정글 곳곳에서 숲을 지키는 파수꾼 역할을 한다고 해서 붙여진 이름이다</a:t>
            </a:r>
            <a:r>
              <a:rPr lang="en-US" altLang="ko-KR" sz="3200" dirty="0"/>
              <a:t>.</a:t>
            </a:r>
          </a:p>
          <a:p>
            <a:endParaRPr lang="en-US" altLang="ko-KR" sz="3200" dirty="0"/>
          </a:p>
          <a:p>
            <a:endParaRPr lang="en-US" altLang="ko-KR" sz="3200" dirty="0"/>
          </a:p>
        </p:txBody>
      </p:sp>
      <p:pic>
        <p:nvPicPr>
          <p:cNvPr id="8" name="그래픽 7" descr="열대 장면 단색으로 채워진">
            <a:extLst>
              <a:ext uri="{FF2B5EF4-FFF2-40B4-BE49-F238E27FC236}">
                <a16:creationId xmlns:a16="http://schemas.microsoft.com/office/drawing/2014/main" id="{4A86D925-D028-C89A-A89F-64B6066C23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518030" y="233290"/>
            <a:ext cx="1472418" cy="1472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210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5944C87-429B-C3E4-B689-9CFB65A4C8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853" y="190666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ko-KR" sz="4000" dirty="0"/>
              <a:t>2. </a:t>
            </a:r>
            <a:r>
              <a:rPr lang="ko-KR" altLang="en-US" sz="4000" dirty="0"/>
              <a:t>스마트 인공 나무 속 사물인터넷 기술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DFE50C92-E7A5-89BD-899E-3A4B7019E8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324853" y="1294722"/>
            <a:ext cx="10138994" cy="2954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[1</a:t>
            </a:r>
            <a:r>
              <a:rPr lang="ko-KR" altLang="en-US" sz="2400" dirty="0">
                <a:latin typeface="Arial" panose="020B0604020202020204" pitchFamily="34" charset="0"/>
              </a:rPr>
              <a:t>단계</a:t>
            </a:r>
            <a:r>
              <a:rPr lang="en-US" altLang="ko-KR" sz="2400" dirty="0">
                <a:latin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</a:rPr>
              <a:t>감지</a:t>
            </a:r>
            <a:r>
              <a:rPr lang="en-US" altLang="ko-KR" sz="2400" dirty="0">
                <a:latin typeface="Arial" panose="020B0604020202020204" pitchFamily="34" charset="0"/>
              </a:rPr>
              <a:t>] </a:t>
            </a:r>
            <a:r>
              <a:rPr lang="ko-KR" altLang="en-US" sz="2400" dirty="0">
                <a:latin typeface="Arial" panose="020B0604020202020204" pitchFamily="34" charset="0"/>
              </a:rPr>
              <a:t>고성능 소리 센서</a:t>
            </a:r>
            <a:r>
              <a:rPr lang="en-US" altLang="ko-KR" sz="2400" dirty="0">
                <a:latin typeface="Arial" panose="020B0604020202020204" pitchFamily="34" charset="0"/>
              </a:rPr>
              <a:t>, </a:t>
            </a:r>
            <a:r>
              <a:rPr lang="ko-KR" altLang="en-US" sz="2400" dirty="0" err="1">
                <a:latin typeface="Arial" panose="020B0604020202020204" pitchFamily="34" charset="0"/>
              </a:rPr>
              <a:t>온습도</a:t>
            </a:r>
            <a:r>
              <a:rPr lang="ko-KR" altLang="en-US" sz="2400" dirty="0">
                <a:latin typeface="Arial" panose="020B0604020202020204" pitchFamily="34" charset="0"/>
              </a:rPr>
              <a:t> 센서</a:t>
            </a:r>
            <a:r>
              <a:rPr lang="en-US" altLang="ko-KR" sz="2400" dirty="0">
                <a:latin typeface="Arial" panose="020B0604020202020204" pitchFamily="34" charset="0"/>
              </a:rPr>
              <a:t>, GPS </a:t>
            </a:r>
            <a:r>
              <a:rPr lang="ko-KR" altLang="en-US" sz="2400" dirty="0">
                <a:latin typeface="Arial" panose="020B0604020202020204" pitchFamily="34" charset="0"/>
              </a:rPr>
              <a:t>모듈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[2</a:t>
            </a:r>
            <a:r>
              <a:rPr lang="ko-KR" altLang="en-US" sz="2400" dirty="0">
                <a:latin typeface="Arial" panose="020B0604020202020204" pitchFamily="34" charset="0"/>
              </a:rPr>
              <a:t>단계</a:t>
            </a:r>
            <a:r>
              <a:rPr lang="en-US" altLang="ko-KR" sz="2400" dirty="0">
                <a:latin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</a:rPr>
              <a:t>연결</a:t>
            </a:r>
            <a:r>
              <a:rPr lang="en-US" altLang="ko-KR" sz="2400" dirty="0">
                <a:latin typeface="Arial" panose="020B0604020202020204" pitchFamily="34" charset="0"/>
              </a:rPr>
              <a:t>] </a:t>
            </a:r>
            <a:r>
              <a:rPr lang="ko-KR" altLang="en-US" sz="2400" dirty="0">
                <a:latin typeface="Arial" panose="020B0604020202020204" pitchFamily="34" charset="0"/>
              </a:rPr>
              <a:t>인터넷이 없는 정글에서 </a:t>
            </a:r>
            <a:r>
              <a:rPr lang="en-US" altLang="ko-KR" sz="2400" dirty="0">
                <a:latin typeface="Arial" panose="020B0604020202020204" pitchFamily="34" charset="0"/>
              </a:rPr>
              <a:t>‘</a:t>
            </a:r>
            <a:r>
              <a:rPr lang="ko-KR" altLang="en-US" sz="2400" dirty="0">
                <a:latin typeface="Arial" panose="020B0604020202020204" pitchFamily="34" charset="0"/>
              </a:rPr>
              <a:t>위성 통신망</a:t>
            </a:r>
            <a:r>
              <a:rPr lang="en-US" altLang="ko-KR" sz="2400" dirty="0">
                <a:latin typeface="Arial" panose="020B0604020202020204" pitchFamily="34" charset="0"/>
              </a:rPr>
              <a:t>‘ </a:t>
            </a:r>
            <a:r>
              <a:rPr lang="ko-KR" altLang="en-US" sz="2400" dirty="0">
                <a:latin typeface="Arial" panose="020B0604020202020204" pitchFamily="34" charset="0"/>
              </a:rPr>
              <a:t>및 장거리 무선망 활용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[3</a:t>
            </a:r>
            <a:r>
              <a:rPr lang="ko-KR" altLang="en-US" sz="2400" dirty="0">
                <a:latin typeface="Arial" panose="020B0604020202020204" pitchFamily="34" charset="0"/>
              </a:rPr>
              <a:t>단계</a:t>
            </a:r>
            <a:r>
              <a:rPr lang="en-US" altLang="ko-KR" sz="2400" dirty="0">
                <a:latin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</a:rPr>
              <a:t>분석</a:t>
            </a:r>
            <a:r>
              <a:rPr lang="en-US" altLang="ko-KR" sz="2400" dirty="0">
                <a:latin typeface="Arial" panose="020B0604020202020204" pitchFamily="34" charset="0"/>
              </a:rPr>
              <a:t>]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-1</a:t>
            </a:r>
            <a:r>
              <a:rPr lang="ko-KR" altLang="en-US" sz="2400" dirty="0">
                <a:latin typeface="Arial" panose="020B0604020202020204" pitchFamily="34" charset="0"/>
              </a:rPr>
              <a:t>차 현장 판단</a:t>
            </a:r>
            <a:r>
              <a:rPr lang="en-US" altLang="ko-KR" sz="2400" dirty="0">
                <a:latin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</a:rPr>
              <a:t>스마트 인공 나무 자체 컴퓨터가 </a:t>
            </a:r>
            <a:r>
              <a:rPr lang="ko-KR" altLang="en-US" sz="2400" dirty="0" err="1">
                <a:latin typeface="Arial" panose="020B0604020202020204" pitchFamily="34" charset="0"/>
              </a:rPr>
              <a:t>전기톱</a:t>
            </a:r>
            <a:r>
              <a:rPr lang="ko-KR" altLang="en-US" sz="2400" dirty="0">
                <a:latin typeface="Arial" panose="020B0604020202020204" pitchFamily="34" charset="0"/>
              </a:rPr>
              <a:t> 소리인지 판정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-2</a:t>
            </a:r>
            <a:r>
              <a:rPr lang="ko-KR" altLang="en-US" sz="2400" dirty="0">
                <a:latin typeface="Arial" panose="020B0604020202020204" pitchFamily="34" charset="0"/>
              </a:rPr>
              <a:t>차 최종 확인</a:t>
            </a:r>
            <a:r>
              <a:rPr lang="en-US" altLang="ko-KR" sz="2400" dirty="0">
                <a:latin typeface="Arial" panose="020B0604020202020204" pitchFamily="34" charset="0"/>
              </a:rPr>
              <a:t>: </a:t>
            </a:r>
            <a:r>
              <a:rPr lang="ko-KR" altLang="en-US" sz="2400" dirty="0">
                <a:latin typeface="Arial" panose="020B0604020202020204" pitchFamily="34" charset="0"/>
              </a:rPr>
              <a:t>본부의 거대한 인공지능 컴퓨터로 보내 </a:t>
            </a:r>
            <a:r>
              <a:rPr lang="ko-KR" altLang="en-US" sz="2400" dirty="0" err="1">
                <a:latin typeface="Arial" panose="020B0604020202020204" pitchFamily="34" charset="0"/>
              </a:rPr>
              <a:t>벌채꾼</a:t>
            </a:r>
            <a:r>
              <a:rPr lang="ko-KR" altLang="en-US" sz="2400" dirty="0">
                <a:latin typeface="Arial" panose="020B0604020202020204" pitchFamily="34" charset="0"/>
              </a:rPr>
              <a:t> 확인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 </a:t>
            </a:r>
            <a:r>
              <a:rPr lang="ko-KR" altLang="en-US" sz="2400" dirty="0">
                <a:latin typeface="Arial" panose="020B0604020202020204" pitchFamily="34" charset="0"/>
              </a:rPr>
              <a:t>에너지 장치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lang="en-US" altLang="ko-KR" sz="2400" dirty="0">
                <a:latin typeface="Arial" panose="020B0604020202020204" pitchFamily="34" charset="0"/>
              </a:rPr>
              <a:t>- </a:t>
            </a:r>
            <a:r>
              <a:rPr lang="ko-KR" altLang="en-US" sz="2400" dirty="0">
                <a:latin typeface="Arial" panose="020B0604020202020204" pitchFamily="34" charset="0"/>
              </a:rPr>
              <a:t>나뭇잎 모양의 친환경 태양광 패널</a:t>
            </a:r>
            <a:endParaRPr lang="en-US" altLang="ko-KR" sz="2400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endParaRPr kumimoji="0" lang="ko-KR" altLang="ko-KR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그림 8" descr="텍스트, 도표, 스크린샷, 지도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DAE80612-B13F-3226-94AC-AB64E832F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0622" y="3166038"/>
            <a:ext cx="4366073" cy="3501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6297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 descr="공구, 전동 톱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9EE77C44-347B-30B5-7705-23BC740C7C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561" y="3076120"/>
            <a:ext cx="3984439" cy="3984439"/>
          </a:xfrm>
          <a:prstGeom prst="rect">
            <a:avLst/>
          </a:pr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D0E4C09E-049A-8542-B50C-0496A3B270D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308939" y="617196"/>
            <a:ext cx="11883061" cy="1538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latinLnBrk="0" hangingPunct="0">
              <a:lnSpc>
                <a:spcPct val="100000"/>
              </a:lnSpc>
              <a:spcAft>
                <a:spcPct val="0"/>
              </a:spcAft>
            </a:pPr>
            <a:r>
              <a:rPr lang="en-US" altLang="ko-KR" sz="4000" dirty="0"/>
              <a:t>3.</a:t>
            </a:r>
            <a:r>
              <a:rPr lang="ko-KR" altLang="en-US" sz="4000" dirty="0"/>
              <a:t> 스마트 인공 나무의 핵심 임무 ①</a:t>
            </a:r>
            <a:r>
              <a:rPr lang="en-US" altLang="ko-KR" sz="4000" dirty="0"/>
              <a:t>: </a:t>
            </a:r>
            <a:r>
              <a:rPr lang="ko-KR" altLang="en-US" sz="4000" dirty="0"/>
              <a:t>불법 벌채 감시</a:t>
            </a:r>
            <a:br>
              <a:rPr lang="en-US" altLang="ko-KR" sz="4000" dirty="0"/>
            </a:br>
            <a:endParaRPr kumimoji="0" lang="ko-KR" altLang="ko-KR" sz="6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D8C765B6-9F7D-DC60-2B67-422B8F39F8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8939" y="1537237"/>
            <a:ext cx="10515600" cy="4351338"/>
          </a:xfrm>
        </p:spPr>
        <p:txBody>
          <a:bodyPr>
            <a:normAutofit/>
          </a:bodyPr>
          <a:lstStyle/>
          <a:p>
            <a:r>
              <a:rPr lang="ko-KR" altLang="en-US" sz="3200" dirty="0"/>
              <a:t>오디오 </a:t>
            </a:r>
            <a:r>
              <a:rPr lang="en-US" altLang="ko-KR" sz="3200" dirty="0"/>
              <a:t>AI </a:t>
            </a:r>
            <a:r>
              <a:rPr lang="ko-KR" altLang="en-US" sz="3200" dirty="0"/>
              <a:t>기술</a:t>
            </a:r>
            <a:r>
              <a:rPr lang="en-US" altLang="ko-KR" sz="3200" dirty="0"/>
              <a:t>: </a:t>
            </a:r>
            <a:r>
              <a:rPr lang="ko-KR" altLang="en-US" sz="3200" dirty="0"/>
              <a:t>새소리</a:t>
            </a:r>
            <a:r>
              <a:rPr lang="en-US" altLang="ko-KR" sz="3200" dirty="0"/>
              <a:t>, </a:t>
            </a:r>
            <a:r>
              <a:rPr lang="ko-KR" altLang="en-US" sz="3200" dirty="0"/>
              <a:t>빗소리 속에서 </a:t>
            </a:r>
            <a:r>
              <a:rPr lang="ko-KR" altLang="en-US" sz="3200" dirty="0" err="1"/>
              <a:t>전기톱</a:t>
            </a:r>
            <a:r>
              <a:rPr lang="ko-KR" altLang="en-US" sz="3200" dirty="0"/>
              <a:t> 소리와 트럭 소리만 정확히 구별</a:t>
            </a:r>
            <a:endParaRPr lang="en-US" altLang="ko-KR" sz="3200" dirty="0"/>
          </a:p>
          <a:p>
            <a:r>
              <a:rPr lang="ko-KR" altLang="en-US" sz="3200" dirty="0"/>
              <a:t>초고속 알림</a:t>
            </a:r>
            <a:r>
              <a:rPr lang="en-US" altLang="ko-KR" sz="3200" dirty="0"/>
              <a:t>: </a:t>
            </a:r>
            <a:r>
              <a:rPr lang="ko-KR" altLang="en-US" sz="3200" dirty="0"/>
              <a:t>벌채 소리 감지 즉시</a:t>
            </a:r>
            <a:r>
              <a:rPr lang="en-US" altLang="ko-KR" sz="3200" dirty="0"/>
              <a:t>, 1</a:t>
            </a:r>
            <a:r>
              <a:rPr lang="ko-KR" altLang="en-US" sz="3200" dirty="0"/>
              <a:t>초 만에 위성으로 신호 발송</a:t>
            </a:r>
            <a:endParaRPr lang="en-US" altLang="ko-KR" sz="3200" dirty="0"/>
          </a:p>
          <a:p>
            <a:r>
              <a:rPr lang="ko-KR" altLang="en-US" sz="3200" dirty="0"/>
              <a:t>실시간 대응</a:t>
            </a:r>
            <a:r>
              <a:rPr lang="en-US" altLang="ko-KR" sz="3200" dirty="0"/>
              <a:t>: </a:t>
            </a:r>
            <a:r>
              <a:rPr lang="ko-KR" altLang="en-US" sz="3200" dirty="0"/>
              <a:t>산림 감시원 스마트폰 앱으로 정확한 </a:t>
            </a:r>
            <a:r>
              <a:rPr lang="en-US" altLang="ko-KR" sz="3200" dirty="0"/>
              <a:t>GPS </a:t>
            </a:r>
            <a:r>
              <a:rPr lang="ko-KR" altLang="en-US" sz="3200" dirty="0"/>
              <a:t>좌표 전송 및 현장 체포</a:t>
            </a:r>
          </a:p>
          <a:p>
            <a:endParaRPr lang="en-US" altLang="ko-KR" sz="3200" dirty="0"/>
          </a:p>
        </p:txBody>
      </p:sp>
    </p:spTree>
    <p:extLst>
      <p:ext uri="{BB962C8B-B14F-4D97-AF65-F5344CB8AC3E}">
        <p14:creationId xmlns:p14="http://schemas.microsoft.com/office/powerpoint/2010/main" val="27411894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3EF7221-DA93-7BDA-ADD0-E777B6BA2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ko-KR" sz="3600" dirty="0"/>
              <a:t>4. </a:t>
            </a:r>
            <a:r>
              <a:rPr lang="ko-KR" altLang="en-US" sz="3600" dirty="0"/>
              <a:t>스마트 인공 나무의 핵심 임무 ②</a:t>
            </a:r>
            <a:r>
              <a:rPr lang="en-US" altLang="ko-KR" sz="3600" dirty="0"/>
              <a:t>: </a:t>
            </a:r>
            <a:r>
              <a:rPr lang="ko-KR" altLang="en-US" sz="3600" dirty="0"/>
              <a:t>환경 데이터 수집</a:t>
            </a:r>
            <a:br>
              <a:rPr lang="en-US" altLang="ko-KR" sz="3600" dirty="0"/>
            </a:br>
            <a:endParaRPr lang="ko-KR" altLang="en-US" sz="3600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20BBE8C-002C-DF98-67A1-CBDFFC357B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sz="3200" dirty="0"/>
              <a:t>기후 모니터링</a:t>
            </a:r>
            <a:r>
              <a:rPr lang="en-US" altLang="ko-KR" sz="3200" dirty="0"/>
              <a:t>: </a:t>
            </a:r>
            <a:r>
              <a:rPr lang="ko-KR" altLang="en-US" sz="3200" dirty="0"/>
              <a:t>아마존 전역의 기온</a:t>
            </a:r>
            <a:r>
              <a:rPr lang="en-US" altLang="ko-KR" sz="3200" dirty="0"/>
              <a:t>, </a:t>
            </a:r>
            <a:r>
              <a:rPr lang="ko-KR" altLang="en-US" sz="3200" dirty="0"/>
              <a:t>습도</a:t>
            </a:r>
            <a:r>
              <a:rPr lang="en-US" altLang="ko-KR" sz="3200" dirty="0"/>
              <a:t>, </a:t>
            </a:r>
            <a:r>
              <a:rPr lang="ko-KR" altLang="en-US" sz="3200" dirty="0"/>
              <a:t>이산화탄소 농도를 초 단위로 기록</a:t>
            </a:r>
            <a:endParaRPr lang="en-US" altLang="ko-KR" sz="3200" dirty="0"/>
          </a:p>
          <a:p>
            <a:r>
              <a:rPr lang="ko-KR" altLang="en-US" sz="3200" dirty="0"/>
              <a:t>대형 산불 예방</a:t>
            </a:r>
            <a:r>
              <a:rPr lang="en-US" altLang="ko-KR" sz="3200" dirty="0"/>
              <a:t>: </a:t>
            </a:r>
            <a:r>
              <a:rPr lang="ko-KR" altLang="en-US" sz="3200" dirty="0"/>
              <a:t>갑작스러운 온도 상승을 감지해 화재 초기 진화 유도</a:t>
            </a:r>
            <a:endParaRPr lang="en-US" altLang="ko-KR" sz="3200" dirty="0"/>
          </a:p>
          <a:p>
            <a:r>
              <a:rPr lang="ko-KR" altLang="en-US" sz="3200" dirty="0"/>
              <a:t>생태계 보호</a:t>
            </a:r>
            <a:r>
              <a:rPr lang="en-US" altLang="ko-KR" sz="3200" dirty="0"/>
              <a:t>: </a:t>
            </a:r>
            <a:r>
              <a:rPr lang="ko-KR" altLang="en-US" sz="3200" dirty="0"/>
              <a:t>야생동물의 울음소리를 분석해 </a:t>
            </a:r>
            <a:r>
              <a:rPr lang="ko-KR" altLang="en-US" sz="3200" dirty="0" err="1"/>
              <a:t>희귀종</a:t>
            </a:r>
            <a:r>
              <a:rPr lang="ko-KR" altLang="en-US" sz="3200" dirty="0"/>
              <a:t> 서식지와 이동 경로 추적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60B5A11-C73F-E2A4-D11A-73063C4C27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304" y="4653524"/>
            <a:ext cx="2495843" cy="1839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855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AC3409A-1F6C-08CF-886B-62ED7D3EA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4000" dirty="0"/>
              <a:t>5. </a:t>
            </a:r>
            <a:r>
              <a:rPr lang="ko-KR" altLang="en-US" sz="4000" dirty="0"/>
              <a:t>스마트 인공 나무가 만든 놀라운 변화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602FCA9-659B-8E05-383B-DB2305C915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421" y="1690688"/>
            <a:ext cx="10515600" cy="4351338"/>
          </a:xfrm>
        </p:spPr>
        <p:txBody>
          <a:bodyPr>
            <a:normAutofit/>
          </a:bodyPr>
          <a:lstStyle/>
          <a:p>
            <a:r>
              <a:rPr lang="ko-KR" altLang="en-US" sz="3200" dirty="0"/>
              <a:t>감시 범위 확대</a:t>
            </a:r>
            <a:r>
              <a:rPr lang="en-US" altLang="ko-KR" sz="3200" dirty="0"/>
              <a:t>: </a:t>
            </a:r>
            <a:r>
              <a:rPr lang="ko-KR" altLang="en-US" sz="3200" dirty="0"/>
              <a:t>사람이 가기 힘든 깊은 정글까지 </a:t>
            </a:r>
            <a:r>
              <a:rPr lang="en-US" altLang="ko-KR" sz="3200" dirty="0"/>
              <a:t>24</a:t>
            </a:r>
            <a:r>
              <a:rPr lang="ko-KR" altLang="en-US" sz="3200" dirty="0"/>
              <a:t>시간 감시 가능</a:t>
            </a:r>
            <a:endParaRPr lang="en-US" altLang="ko-KR" sz="3200" dirty="0"/>
          </a:p>
          <a:p>
            <a:r>
              <a:rPr lang="ko-KR" altLang="en-US" sz="3200" dirty="0"/>
              <a:t>단속 시간 단축</a:t>
            </a:r>
            <a:r>
              <a:rPr lang="en-US" altLang="ko-KR" sz="3200" dirty="0"/>
              <a:t>: </a:t>
            </a:r>
            <a:r>
              <a:rPr lang="ko-KR" altLang="en-US" sz="3200" dirty="0"/>
              <a:t>오랜 시간이 걸리던 불법 벌채 적발 시간이 </a:t>
            </a:r>
            <a:r>
              <a:rPr lang="ko-KR" altLang="en-US" sz="3200" dirty="0" err="1"/>
              <a:t>몇분으로</a:t>
            </a:r>
            <a:r>
              <a:rPr lang="ko-KR" altLang="en-US" sz="3200" dirty="0"/>
              <a:t> 단축</a:t>
            </a:r>
            <a:endParaRPr lang="en-US" altLang="ko-KR" sz="3200" dirty="0"/>
          </a:p>
          <a:p>
            <a:r>
              <a:rPr lang="ko-KR" altLang="en-US" sz="3200" dirty="0"/>
              <a:t>생태계와 환경 보호</a:t>
            </a:r>
            <a:r>
              <a:rPr lang="en-US" altLang="ko-KR" sz="3200" dirty="0"/>
              <a:t>: </a:t>
            </a:r>
            <a:r>
              <a:rPr lang="ko-KR" altLang="en-US" sz="3200" dirty="0"/>
              <a:t>첨단 기술 덕분에 수많은 나무와 동물들의 터전 보호 성공</a:t>
            </a:r>
          </a:p>
        </p:txBody>
      </p:sp>
      <p:pic>
        <p:nvPicPr>
          <p:cNvPr id="6" name="그림 5" descr="새, 야자수, 야자과, 식물이(가) 표시된 사진&#10;&#10;AI가 생성한 콘텐츠는 부정확할 수 있습니다.">
            <a:extLst>
              <a:ext uri="{FF2B5EF4-FFF2-40B4-BE49-F238E27FC236}">
                <a16:creationId xmlns:a16="http://schemas.microsoft.com/office/drawing/2014/main" id="{58EC6DB8-733F-5598-6BB8-5FB1B50973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5280" y="2481067"/>
            <a:ext cx="4351339" cy="435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98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맑은 고딕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353</Words>
  <Application>Microsoft Office PowerPoint</Application>
  <PresentationFormat>와이드스크린</PresentationFormat>
  <Paragraphs>32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스마트 인공 나무: 지구의 허파를 구하는 사물인터넷</vt:lpstr>
      <vt:lpstr>~목차~</vt:lpstr>
      <vt:lpstr>1. 스마트 인공 나무란?</vt:lpstr>
      <vt:lpstr>2. 스마트 인공 나무 속 사물인터넷 기술</vt:lpstr>
      <vt:lpstr>3. 스마트 인공 나무의 핵심 임무 ①: 불법 벌채 감시 </vt:lpstr>
      <vt:lpstr>4. 스마트 인공 나무의 핵심 임무 ②: 환경 데이터 수집 </vt:lpstr>
      <vt:lpstr>5. 스마트 인공 나무가 만든 놀라운 변화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cic</dc:creator>
  <cp:lastModifiedBy>cic</cp:lastModifiedBy>
  <cp:revision>1</cp:revision>
  <dcterms:created xsi:type="dcterms:W3CDTF">2026-09-12T05:44:12Z</dcterms:created>
  <dcterms:modified xsi:type="dcterms:W3CDTF">2026-09-12T05:49:21Z</dcterms:modified>
</cp:coreProperties>
</file>