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notesMasterIdLst>
    <p:notesMasterId r:id="rId7"/>
  </p:notesMasterIdLst>
  <p:sldIdLst>
    <p:sldId id="262" r:id="rId2"/>
    <p:sldId id="267" r:id="rId3"/>
    <p:sldId id="263" r:id="rId4"/>
    <p:sldId id="264" r:id="rId5"/>
    <p:sldId id="265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6" d="100"/>
          <a:sy n="146" d="100"/>
        </p:scale>
        <p:origin x="96" y="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1" d="100"/>
          <a:sy n="121" d="100"/>
        </p:scale>
        <p:origin x="4164" y="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0C530-32C9-4F2A-A964-64CAF2691335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AE757-C794-4230-9EA6-D74E5C5807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5312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8AE757-C794-4230-9EA6-D74E5C58072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381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8C15AF-1831-5505-2C44-5315D1B1A3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DC21329-7489-505B-ED50-B95FC69F43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570A1E-5B57-00E0-DE3A-DB683CFC0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261FA-BE71-9E46-620C-EC42D0183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95FE8D-3A04-4A14-45F6-757BB1605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288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FDCC6-5C49-5F67-E1BA-CA0841B54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E345C3-5D40-41F7-7159-E553C193F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69129E-CEBF-070B-E669-FA4AF9B32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2B6D2B-294D-909A-34AA-A4028FCCA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669CC5-15D5-FBE7-2A11-241A49119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35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A02F38-67C2-2113-08FC-EE72602D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EC25817-DDFF-47D4-49F9-062D4A465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260BCA-FC75-3CA3-E931-CC9A0F377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DB7FDC8-A348-BA83-C798-2D3150CAC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086135-D21E-7BA4-30AB-705AC6ABC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128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3FFEB8-3993-4A3D-E90B-BBA3FDC41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B645BF-F91A-8E5D-C5AE-53AAA6F807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95B10BE-1982-E293-B44A-E860480C04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341327-97F8-7C1F-BE5D-B05B2785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5BDE213-CB37-4C21-D435-AF926FD83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F2AD616-A2E8-2924-1570-3A9071EA4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815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DBE3DA-4BF4-BF13-4C16-74B6EE90F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8A13C6-4D56-C84C-639F-E72FC324C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0579B90-8731-8BEE-598C-E0A7857D9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F216C21-7301-E3C5-CA58-527DE29B72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85E6FEF-D64A-2902-B15F-FD2B7CC03D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E66A16E-678F-074A-37B9-E437DD850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8F4381D-B0AF-FA06-8E15-8F998498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E34E351-EDE8-4864-E704-398F08170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12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EFCBCC-7C0B-24A3-2C18-50C57D124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89FC877-DABD-11AF-6CAA-E239A3918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EE160CC-9B33-25B9-3E31-654BF66DD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C45C318-AB93-8FC6-2A60-31032F66B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13CE429-8AD0-146C-0620-478FCBD25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C4A8CAC-B2E4-1371-8522-2ABAB756B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2D10F08-6A21-DDD8-DED6-E8D3525B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272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F7582E-26C0-068C-2F5C-674F8654A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19B140-56D9-1543-DF10-E624BD3B7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9E6711-B0DF-837C-8A67-FC2DAE1617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F966B36-C476-0E6A-0514-7EBEAA04D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310064A-08E5-12F5-96DE-6B6F381C5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9DFF026-ADFB-CF84-E5D4-BE7059F45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06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49E850-3E9A-9DE1-F227-89E19B59B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8AE4957-7521-20E4-B309-7469910D0E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37542D-C565-2656-FE30-270F5FFBC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042371F-455B-3800-20F7-DE6820F40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E3EFDD-4355-9888-C954-8AD69298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20B3AE-FAE7-7976-B9DC-0D3AEBA75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2614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6AD520-CAF1-9A94-E3C2-94A67E076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9D97E3D-3FBB-FBA1-32B2-C012177D2D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129013-A60C-1925-EAF9-91B8FD99C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9B7ECC-78E5-345B-E9A5-34FDB1920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B29375-6C01-F1F6-0651-A56080760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298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BE4220D-C203-6DFD-BEC7-766930A92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CF7CAF6-513F-8E93-0844-1E86C2B031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59FB34-C73D-2D68-A9CD-D99AE7474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ECD31B-945E-0967-F5B4-E933AC4A3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E4DC11-1560-5A65-297A-5ED5B9E5C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437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0459160-F851-6507-C34D-BED9B1745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052A47-1F75-0B31-A083-00E2EF391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68E7AB-3A89-2012-C6D9-BF76048B95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EFF04C-BE53-4B43-A511-251ED7B78BFB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F33296-84DC-C5FB-05F8-5B93D33ABD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972D3D-3CBB-6CBF-99EA-583DE454E5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757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2dodo2.tistory.com/entry/%EC%8A%A4%EB%A7%88%ED%8A%B8%EC%8B%9C%ED%8B%B0%EA%B0%80-%EB%B0%94%EA%BE%B8%EB%8A%94-%EC%9D%BC%EC%83%81%EC%83%9D%ED%99%9C-7%EA%B0%80%EC%A7%80-%EB%B3%80%ED%99%94-%E2%80%93-%EC%A7%80%EA%B8%88-%EB%82%B4-%EC%82%B6%EC%97%90-%EB%AF%B8%EC%B9%98%EB%8A%94-%EC%98%81%ED%96%A5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s://www.magnific.com/kr/free-photos-vectors/%EC%BB%B4%ED%93%A8%ED%84%B0-%EB%B0%B0%EA%B2%BD%ED%99%94%EB%A9%B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gnific.com/kr/free-photos-vectors/%EC%BB%B4%ED%93%A8%ED%84%B0-%EB%B0%B0%EA%B2%BD%ED%99%94%EB%A9%B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gnific.com/kr/free-photos-vectors/%EC%BB%B4%ED%93%A8%ED%84%B0-%EB%B0%B0%EA%B2%BD%ED%99%94%EB%A9%B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gnific.com/kr/free-photos-vectors/%EC%BB%B4%ED%93%A8%ED%84%B0-%EB%B0%B0%EA%B2%BD%ED%99%94%EB%A9%B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>
            <a:extLst>
              <a:ext uri="{FF2B5EF4-FFF2-40B4-BE49-F238E27FC236}">
                <a16:creationId xmlns:a16="http://schemas.microsoft.com/office/drawing/2014/main" id="{14DB3BB7-E418-62C5-5B5C-A6DA63871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51" y="557349"/>
            <a:ext cx="11200925" cy="613954"/>
          </a:xfrm>
        </p:spPr>
        <p:txBody>
          <a:bodyPr/>
          <a:lstStyle/>
          <a:p>
            <a:pPr algn="r"/>
            <a:r>
              <a:rPr lang="en-US" altLang="ko-KR" sz="3600" dirty="0">
                <a:solidFill>
                  <a:srgbClr val="FFFF00"/>
                </a:solidFill>
              </a:rPr>
              <a:t>Smart farm:</a:t>
            </a:r>
            <a:r>
              <a:rPr lang="ko-KR" altLang="en-US" sz="3600" dirty="0">
                <a:solidFill>
                  <a:srgbClr val="FFFF00"/>
                </a:solidFill>
              </a:rPr>
              <a:t>사물인터넷의 활용</a:t>
            </a:r>
          </a:p>
        </p:txBody>
      </p:sp>
      <p:sp>
        <p:nvSpPr>
          <p:cNvPr id="12" name="텍스트 개체 틀 11">
            <a:extLst>
              <a:ext uri="{FF2B5EF4-FFF2-40B4-BE49-F238E27FC236}">
                <a16:creationId xmlns:a16="http://schemas.microsoft.com/office/drawing/2014/main" id="{D3F353C7-A7C7-3B0B-E2BA-A5DD72EC7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86480" y="171974"/>
            <a:ext cx="8352079" cy="864066"/>
          </a:xfrm>
        </p:spPr>
        <p:txBody>
          <a:bodyPr/>
          <a:lstStyle/>
          <a:p>
            <a:pPr algn="r"/>
            <a:r>
              <a:rPr lang="en-US" altLang="ko-KR" b="1" dirty="0">
                <a:solidFill>
                  <a:srgbClr val="FFFF00"/>
                </a:solidFill>
              </a:rPr>
              <a:t>2</a:t>
            </a:r>
            <a:r>
              <a:rPr lang="ko-KR" altLang="en-US" b="1" dirty="0">
                <a:solidFill>
                  <a:srgbClr val="FFFF00"/>
                </a:solidFill>
              </a:rPr>
              <a:t>조 </a:t>
            </a:r>
            <a:r>
              <a:rPr lang="en-US" altLang="ko-KR" b="1" dirty="0">
                <a:solidFill>
                  <a:srgbClr val="FFFF00"/>
                </a:solidFill>
              </a:rPr>
              <a:t>(</a:t>
            </a:r>
            <a:r>
              <a:rPr lang="ko-KR" altLang="en-US" b="1" dirty="0" err="1">
                <a:solidFill>
                  <a:srgbClr val="FFFF00"/>
                </a:solidFill>
              </a:rPr>
              <a:t>권서휘</a:t>
            </a:r>
            <a:r>
              <a:rPr lang="en-US" altLang="ko-KR" b="1" dirty="0">
                <a:solidFill>
                  <a:srgbClr val="FFFF00"/>
                </a:solidFill>
              </a:rPr>
              <a:t>,</a:t>
            </a:r>
            <a:r>
              <a:rPr lang="ko-KR" altLang="en-US" b="1" dirty="0" err="1">
                <a:solidFill>
                  <a:srgbClr val="FFFF00"/>
                </a:solidFill>
              </a:rPr>
              <a:t>김규빈</a:t>
            </a:r>
            <a:r>
              <a:rPr lang="en-US" altLang="ko-KR" b="1" dirty="0">
                <a:solidFill>
                  <a:srgbClr val="FFFF00"/>
                </a:solidFill>
              </a:rPr>
              <a:t>,</a:t>
            </a:r>
            <a:r>
              <a:rPr lang="ko-KR" altLang="en-US" b="1" dirty="0" err="1">
                <a:solidFill>
                  <a:srgbClr val="FFFF00"/>
                </a:solidFill>
              </a:rPr>
              <a:t>김도원</a:t>
            </a:r>
            <a:r>
              <a:rPr lang="en-US" altLang="ko-KR" b="1" dirty="0">
                <a:solidFill>
                  <a:srgbClr val="FFFF00"/>
                </a:solidFill>
              </a:rPr>
              <a:t>,</a:t>
            </a:r>
            <a:r>
              <a:rPr lang="ko-KR" altLang="en-US" b="1" dirty="0">
                <a:solidFill>
                  <a:srgbClr val="FFFF00"/>
                </a:solidFill>
              </a:rPr>
              <a:t>김동현</a:t>
            </a:r>
            <a:r>
              <a:rPr lang="en-US" altLang="ko-KR" b="1" dirty="0">
                <a:solidFill>
                  <a:srgbClr val="FFFF00"/>
                </a:solidFill>
              </a:rPr>
              <a:t>)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179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17D9695-8C96-7669-8E3E-9EDFFDE93D40}"/>
              </a:ext>
            </a:extLst>
          </p:cNvPr>
          <p:cNvSpPr txBox="1"/>
          <p:nvPr/>
        </p:nvSpPr>
        <p:spPr>
          <a:xfrm>
            <a:off x="757647" y="1383199"/>
            <a:ext cx="9357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스마트팜은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하우스 안의 온도 습도 햇빛의 양을 체크하여 자동으로 식물을 기르는 역할을 함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F62A7605-FFBF-D1E0-CBD6-63259C1E9681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기능</a:t>
            </a:r>
          </a:p>
        </p:txBody>
      </p:sp>
      <p:pic>
        <p:nvPicPr>
          <p:cNvPr id="2054" name="Picture 6" descr="충남 부여군 장암면에 소재한 스마트팜 농가 모습. [사진=충청남도]">
            <a:extLst>
              <a:ext uri="{FF2B5EF4-FFF2-40B4-BE49-F238E27FC236}">
                <a16:creationId xmlns:a16="http://schemas.microsoft.com/office/drawing/2014/main" id="{7D1E4DE1-E46E-EA44-81F7-D582CBE6D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256" y="3280494"/>
            <a:ext cx="5368744" cy="357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AC0463-1675-AA64-809B-9EA40454FA24}"/>
              </a:ext>
            </a:extLst>
          </p:cNvPr>
          <p:cNvSpPr txBox="1"/>
          <p:nvPr/>
        </p:nvSpPr>
        <p:spPr>
          <a:xfrm>
            <a:off x="757647" y="1916348"/>
            <a:ext cx="96403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스마트농업은 다양한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정보통신 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기술이 융합되어 운영되는 복합 체계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IoT(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사물인터넷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를 통해 각종 센서와 장비가 실시간으로 데이터를 수집하고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이를 분석하여 농작물의 생장에 최적화된 환경을 조성함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이와 같은 기술들은 다음과 같은 기능을 포함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.                          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출처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050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스마트팜코리아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endParaRPr lang="ko-KR" altLang="en-US" sz="105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8D3858-C90F-CAB6-9148-CE50A3BD25DF}"/>
              </a:ext>
            </a:extLst>
          </p:cNvPr>
          <p:cNvSpPr txBox="1"/>
          <p:nvPr/>
        </p:nvSpPr>
        <p:spPr>
          <a:xfrm>
            <a:off x="10798718" y="6503935"/>
            <a:ext cx="1321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출처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정보통신신문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endParaRPr lang="ko-KR" altLang="en-US" sz="105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1024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43BB446-C9BC-14D5-477B-9DB98A7F637F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센서 종류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E40C9C-B3E3-AB01-9037-1C1EFB069D27}"/>
              </a:ext>
            </a:extLst>
          </p:cNvPr>
          <p:cNvSpPr txBox="1"/>
          <p:nvPr/>
        </p:nvSpPr>
        <p:spPr>
          <a:xfrm>
            <a:off x="1023257" y="1400879"/>
            <a:ext cx="5011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내부 환경 센서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52DDD0-3E8D-B3B4-12B8-8C7D172EAC3A}"/>
              </a:ext>
            </a:extLst>
          </p:cNvPr>
          <p:cNvSpPr txBox="1"/>
          <p:nvPr/>
        </p:nvSpPr>
        <p:spPr>
          <a:xfrm>
            <a:off x="1023257" y="2016033"/>
            <a:ext cx="104841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1-1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온도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습도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주변 환경의 온도와 습도를 동시에 측정하여 전기신호로 변환하고 이를 기기나 시스템에 전달하는 장치 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냉 난방기와 환풍기 조절</a:t>
            </a:r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1-2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현재 실내가 얼마나 </a:t>
            </a:r>
            <a:r>
              <a:rPr lang="ko-KR" altLang="en-US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밝은지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빛의 양을 측정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밤이 되어서 어두워지면 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LED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켜서 낮처럼 만드는 장치</a:t>
            </a:r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5AAD2A-0F10-3C5F-167E-E78BF6C0720D}"/>
              </a:ext>
            </a:extLst>
          </p:cNvPr>
          <p:cNvSpPr txBox="1"/>
          <p:nvPr/>
        </p:nvSpPr>
        <p:spPr>
          <a:xfrm>
            <a:off x="1023257" y="3692434"/>
            <a:ext cx="3143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토양 및 배지 센서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4831BC-4D2A-1EDA-4F08-9F8F35035570}"/>
              </a:ext>
            </a:extLst>
          </p:cNvPr>
          <p:cNvSpPr txBox="1"/>
          <p:nvPr/>
        </p:nvSpPr>
        <p:spPr>
          <a:xfrm>
            <a:off x="1023257" y="4279699"/>
            <a:ext cx="102891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2-1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토양 수분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뿌리 주변에 물이 얼마나 남아 있는 지 축축한 정도를 측정하는 장치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지금 물이 </a:t>
            </a:r>
            <a:r>
              <a:rPr lang="ko-KR" altLang="en-US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부족하다거나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지금 물이 많다는 명령을 함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물 주는 시점 결정</a:t>
            </a:r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2-2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토양 비료 성분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흙 속에 비료 성분이 얼마나 녹아 있는지 재는데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이게 중요한 이유는 영양분이 너무 많아도 뿌리가 말라 죽을 수 있기 때문</a:t>
            </a:r>
          </a:p>
        </p:txBody>
      </p:sp>
    </p:spTree>
    <p:extLst>
      <p:ext uri="{BB962C8B-B14F-4D97-AF65-F5344CB8AC3E}">
        <p14:creationId xmlns:p14="http://schemas.microsoft.com/office/powerpoint/2010/main" val="1118770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438D708-1675-239A-AD31-704A2AEE159A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절차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408E07-6B38-3B55-50C2-13DFDB005478}"/>
              </a:ext>
            </a:extLst>
          </p:cNvPr>
          <p:cNvSpPr txBox="1"/>
          <p:nvPr/>
        </p:nvSpPr>
        <p:spPr>
          <a:xfrm>
            <a:off x="513805" y="1301932"/>
            <a:ext cx="11377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상추 식물 공장을 예로 들어 설명</a:t>
            </a: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  <a:endParaRPr lang="ko-KR" altLang="en-US" sz="2400" dirty="0">
              <a:solidFill>
                <a:schemeClr val="bg1">
                  <a:lumMod val="9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E1B640-C190-2384-63F6-2C1DF1488F1F}"/>
              </a:ext>
            </a:extLst>
          </p:cNvPr>
          <p:cNvSpPr txBox="1"/>
          <p:nvPr/>
        </p:nvSpPr>
        <p:spPr>
          <a:xfrm>
            <a:off x="844731" y="1997839"/>
            <a:ext cx="1016175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씨앗 싹 틔우기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(0~3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일차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하는 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상추 씨앗은 어둡고 축축한 곳에서 싹을 잘 틔우므로 조명을 완전히 끄고 가습기를</a:t>
            </a:r>
            <a:endParaRPr lang="en-US" altLang="ko-KR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강하게 틀어 방 안을 촉촉하게 만듦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endParaRPr lang="en-US" altLang="ko-KR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수직 선반에서 키우기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(4~25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일차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하는 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비료 </a:t>
            </a:r>
            <a:r>
              <a:rPr lang="ko-KR" altLang="en-US" sz="2000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섞인물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16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시간의 빨강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파랑 조명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이산화탄소를 주어 상추를 초고속으로 키움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endParaRPr lang="en-US" altLang="ko-KR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수확하고 배송하기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(26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일차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하는 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상추 크기를 보고 다 자란 것을 확인하면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 안에 마트나 식당으로 배달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0852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미대입시닷컴 실기연재 그림학원 [만화애니] 창작일러스트 - 이상한 나라의 앨리스 - 송도 애니스타 만화학원 | 가우디, 이상 ...">
            <a:extLst>
              <a:ext uri="{FF2B5EF4-FFF2-40B4-BE49-F238E27FC236}">
                <a16:creationId xmlns:a16="http://schemas.microsoft.com/office/drawing/2014/main" id="{57E4310E-8F42-E7D2-649C-31F21BD592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5" t="14608" r="36750" b="-3066"/>
          <a:stretch/>
        </p:blipFill>
        <p:spPr bwMode="auto">
          <a:xfrm>
            <a:off x="8743406" y="866504"/>
            <a:ext cx="3448594" cy="640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8F9A09-2FE0-346B-0853-C86FEDFE0472}"/>
              </a:ext>
            </a:extLst>
          </p:cNvPr>
          <p:cNvSpPr txBox="1"/>
          <p:nvPr/>
        </p:nvSpPr>
        <p:spPr>
          <a:xfrm>
            <a:off x="3196046" y="60960"/>
            <a:ext cx="500970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2325403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</TotalTime>
  <Words>296</Words>
  <Application>Microsoft Office PowerPoint</Application>
  <PresentationFormat>와이드스크린</PresentationFormat>
  <Paragraphs>28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나눔고딕</vt:lpstr>
      <vt:lpstr>나눔고딕 ExtraBold</vt:lpstr>
      <vt:lpstr>맑은 고딕</vt:lpstr>
      <vt:lpstr>Arial</vt:lpstr>
      <vt:lpstr>Office 테마</vt:lpstr>
      <vt:lpstr>Smart farm:사물인터넷의 활용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2</cp:revision>
  <dcterms:created xsi:type="dcterms:W3CDTF">2026-08-22T00:51:27Z</dcterms:created>
  <dcterms:modified xsi:type="dcterms:W3CDTF">2026-09-12T01:58:01Z</dcterms:modified>
</cp:coreProperties>
</file>