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74" r:id="rId2"/>
    <p:sldId id="284" r:id="rId3"/>
    <p:sldId id="286" r:id="rId4"/>
    <p:sldId id="287" r:id="rId5"/>
    <p:sldId id="289" r:id="rId6"/>
    <p:sldId id="288" r:id="rId7"/>
    <p:sldId id="290" r:id="rId8"/>
    <p:sldId id="292" r:id="rId9"/>
    <p:sldId id="291" r:id="rId10"/>
    <p:sldId id="282" r:id="rId11"/>
  </p:sldIdLst>
  <p:sldSz cx="18288000" cy="10287000"/>
  <p:notesSz cx="10287000" cy="18288000"/>
  <p:embeddedFontLst>
    <p:embeddedFont>
      <p:font typeface="맑은 고딕" panose="020B0503020000020004" pitchFamily="50" charset="-127"/>
      <p:regular r:id="rId13"/>
      <p:bold r:id="rId14"/>
    </p:embeddedFont>
    <p:embeddedFont>
      <p:font typeface="배달의민족 주아" panose="02020603020101020101" pitchFamily="18" charset="-127"/>
      <p:regular r:id="rId15"/>
    </p:embeddedFont>
    <p:embeddedFont>
      <p:font typeface="스웨거 TTF" panose="020B0600000101010101" pitchFamily="50" charset="-127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760" userDrawn="1">
          <p15:clr>
            <a:srgbClr val="A4A3A4"/>
          </p15:clr>
        </p15:guide>
        <p15:guide id="3" orient="horz" pos="32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1986"/>
    <a:srgbClr val="483F63"/>
    <a:srgbClr val="FF5050"/>
    <a:srgbClr val="FF9C9C"/>
    <a:srgbClr val="14B341"/>
    <a:srgbClr val="FFA7A7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26" autoAdjust="0"/>
  </p:normalViewPr>
  <p:slideViewPr>
    <p:cSldViewPr>
      <p:cViewPr>
        <p:scale>
          <a:sx n="66" d="100"/>
          <a:sy n="66" d="100"/>
        </p:scale>
        <p:origin x="132" y="306"/>
      </p:cViewPr>
      <p:guideLst>
        <p:guide pos="5760"/>
        <p:guide orient="horz" pos="328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CFE0E-EE10-4276-8EEC-1CE71CE93F2A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-342900" y="2286000"/>
            <a:ext cx="1097280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DDC65-8F97-4F10-819C-E0D5096A19C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9508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DDC65-8F97-4F10-819C-E0D5096A19CC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36917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DDC65-8F97-4F10-819C-E0D5096A19CC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816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DDC65-8F97-4F10-819C-E0D5096A19C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999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DDC65-8F97-4F10-819C-E0D5096A19CC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0885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DDC65-8F97-4F10-819C-E0D5096A19CC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7344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DDC65-8F97-4F10-819C-E0D5096A19CC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25088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DDC65-8F97-4F10-819C-E0D5096A19CC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08863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DDC65-8F97-4F10-819C-E0D5096A19CC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4391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blog.naver.com/paple21/221478856225" TargetMode="Externa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01F29FCE-4258-4974-A0A1-416DC371C7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3419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7" name="그룹 1001">
            <a:extLst>
              <a:ext uri="{FF2B5EF4-FFF2-40B4-BE49-F238E27FC236}">
                <a16:creationId xmlns:a16="http://schemas.microsoft.com/office/drawing/2014/main" id="{09C37B68-8681-4D1D-AD0D-52A32660266F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</p:grpSpPr>
        <p:pic>
          <p:nvPicPr>
            <p:cNvPr id="8" name="Object 3">
              <a:extLst>
                <a:ext uri="{FF2B5EF4-FFF2-40B4-BE49-F238E27FC236}">
                  <a16:creationId xmlns:a16="http://schemas.microsoft.com/office/drawing/2014/main" id="{82DD991E-BB44-4476-A77D-DB9D1E7BBE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</p:spPr>
        </p:pic>
      </p:grpSp>
      <p:grpSp>
        <p:nvGrpSpPr>
          <p:cNvPr id="9" name="그룹 1002">
            <a:extLst>
              <a:ext uri="{FF2B5EF4-FFF2-40B4-BE49-F238E27FC236}">
                <a16:creationId xmlns:a16="http://schemas.microsoft.com/office/drawing/2014/main" id="{FDAF8276-7071-45A6-9580-4836F454473C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</p:grpSpPr>
        <p:pic>
          <p:nvPicPr>
            <p:cNvPr id="10" name="Object 8">
              <a:extLst>
                <a:ext uri="{FF2B5EF4-FFF2-40B4-BE49-F238E27FC236}">
                  <a16:creationId xmlns:a16="http://schemas.microsoft.com/office/drawing/2014/main" id="{BA52B161-778E-43E7-8800-36F3874881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0F8B5411-F53E-4823-88CB-4718D02E3A2E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9135F6-DC5F-4D44-AA7A-6BA4A972CC6D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6805A3-2D52-45C7-87CB-FE42793E1D85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6278700-5D09-4BA3-A953-BFA531980E97}"/>
              </a:ext>
            </a:extLst>
          </p:cNvPr>
          <p:cNvSpPr txBox="1"/>
          <p:nvPr/>
        </p:nvSpPr>
        <p:spPr>
          <a:xfrm>
            <a:off x="-762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1</a:t>
            </a:r>
            <a:endParaRPr lang="ko-KR" altLang="en-US" sz="15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07E1FF-228F-44A8-BAB6-506CC2F32745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현장학습 설명회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C1E5AF4-E7A4-4B81-8C18-C74B53A960D2}"/>
              </a:ext>
            </a:extLst>
          </p:cNvPr>
          <p:cNvSpPr txBox="1"/>
          <p:nvPr/>
        </p:nvSpPr>
        <p:spPr>
          <a:xfrm>
            <a:off x="13106400" y="7274600"/>
            <a:ext cx="9677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멕시코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82624EE-D05D-4866-B034-17C3C03833EC}"/>
              </a:ext>
            </a:extLst>
          </p:cNvPr>
          <p:cNvSpPr txBox="1"/>
          <p:nvPr/>
        </p:nvSpPr>
        <p:spPr>
          <a:xfrm>
            <a:off x="914400" y="4381500"/>
            <a:ext cx="96774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</a:t>
            </a:r>
            <a:endParaRPr lang="en-US" altLang="ko-KR" sz="158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15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현장학습</a:t>
            </a:r>
          </a:p>
        </p:txBody>
      </p:sp>
    </p:spTree>
    <p:extLst>
      <p:ext uri="{BB962C8B-B14F-4D97-AF65-F5344CB8AC3E}">
        <p14:creationId xmlns:p14="http://schemas.microsoft.com/office/powerpoint/2010/main" val="4193690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4163BC90-6CEF-4F6E-9355-B46E173DD27C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27B775A-7386-409D-B599-DA0E50FF0122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3B113D-A8C1-4867-B7C6-63FCFF5C95FF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</a:t>
            </a:r>
            <a:r>
              <a:rPr lang="ko-KR" altLang="en-US" sz="15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C05005-E8EC-4B17-B92D-D5185F5E48FD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현장학습 설명회</a:t>
            </a:r>
          </a:p>
        </p:txBody>
      </p:sp>
      <p:pic>
        <p:nvPicPr>
          <p:cNvPr id="43" name="Object 28">
            <a:extLst>
              <a:ext uri="{FF2B5EF4-FFF2-40B4-BE49-F238E27FC236}">
                <a16:creationId xmlns:a16="http://schemas.microsoft.com/office/drawing/2014/main" id="{DA8C0F4B-2FBF-4072-AB73-3A2AE2E0CEC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2480607" y="5100061"/>
            <a:ext cx="7010094" cy="85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BAA5BF-FBDC-4455-8679-3D537ECA115C}"/>
              </a:ext>
            </a:extLst>
          </p:cNvPr>
          <p:cNvSpPr txBox="1"/>
          <p:nvPr/>
        </p:nvSpPr>
        <p:spPr>
          <a:xfrm>
            <a:off x="7924800" y="2019300"/>
            <a:ext cx="102108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멕시코의 교통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FE4F3EE-383B-4986-B61A-2B7BA910A852}"/>
              </a:ext>
            </a:extLst>
          </p:cNvPr>
          <p:cNvSpPr txBox="1"/>
          <p:nvPr/>
        </p:nvSpPr>
        <p:spPr>
          <a:xfrm>
            <a:off x="7924800" y="4381500"/>
            <a:ext cx="102108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멕시코의 생활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932172A-4751-40C0-844E-A2BDB227702E}"/>
              </a:ext>
            </a:extLst>
          </p:cNvPr>
          <p:cNvSpPr txBox="1"/>
          <p:nvPr/>
        </p:nvSpPr>
        <p:spPr>
          <a:xfrm>
            <a:off x="7924800" y="6667500"/>
            <a:ext cx="102108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 E P E</a:t>
            </a:r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학습</a:t>
            </a:r>
          </a:p>
        </p:txBody>
      </p:sp>
      <p:grpSp>
        <p:nvGrpSpPr>
          <p:cNvPr id="24" name="그룹 1001">
            <a:extLst>
              <a:ext uri="{FF2B5EF4-FFF2-40B4-BE49-F238E27FC236}">
                <a16:creationId xmlns:a16="http://schemas.microsoft.com/office/drawing/2014/main" id="{5E47979D-71CF-4A66-BD5F-0C773B902916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  <a:solidFill>
            <a:srgbClr val="483F63"/>
          </a:solidFill>
        </p:grpSpPr>
        <p:pic>
          <p:nvPicPr>
            <p:cNvPr id="25" name="Object 3">
              <a:extLst>
                <a:ext uri="{FF2B5EF4-FFF2-40B4-BE49-F238E27FC236}">
                  <a16:creationId xmlns:a16="http://schemas.microsoft.com/office/drawing/2014/main" id="{F72BAC78-2769-46EC-95B4-E790CA6FB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  <a:grpFill/>
            <a:ln>
              <a:noFill/>
            </a:ln>
          </p:spPr>
        </p:pic>
      </p:grpSp>
      <p:grpSp>
        <p:nvGrpSpPr>
          <p:cNvPr id="26" name="그룹 1002">
            <a:extLst>
              <a:ext uri="{FF2B5EF4-FFF2-40B4-BE49-F238E27FC236}">
                <a16:creationId xmlns:a16="http://schemas.microsoft.com/office/drawing/2014/main" id="{543FCF78-895F-4037-840D-A8917DEC0391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  <a:solidFill>
            <a:srgbClr val="483F63"/>
          </a:solidFill>
        </p:grpSpPr>
        <p:pic>
          <p:nvPicPr>
            <p:cNvPr id="27" name="Object 8">
              <a:extLst>
                <a:ext uri="{FF2B5EF4-FFF2-40B4-BE49-F238E27FC236}">
                  <a16:creationId xmlns:a16="http://schemas.microsoft.com/office/drawing/2014/main" id="{D5682D88-D627-4D68-9FE5-443B5C7389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  <a:grpFill/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63BAF67F-65A8-4FF7-8FBE-A0B0B097B954}"/>
              </a:ext>
            </a:extLst>
          </p:cNvPr>
          <p:cNvSpPr txBox="1"/>
          <p:nvPr/>
        </p:nvSpPr>
        <p:spPr>
          <a:xfrm>
            <a:off x="990600" y="2019300"/>
            <a:ext cx="4572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INDEX</a:t>
            </a:r>
          </a:p>
          <a:p>
            <a:endParaRPr lang="ko-KR" altLang="en-US" sz="118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EE30F2C-0E84-4FE5-95C7-9C3C60A30092}"/>
              </a:ext>
            </a:extLst>
          </p:cNvPr>
          <p:cNvSpPr txBox="1"/>
          <p:nvPr/>
        </p:nvSpPr>
        <p:spPr>
          <a:xfrm>
            <a:off x="1066800" y="7200900"/>
            <a:ext cx="457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발표 종료 후 질의 응답 시간 가질 예정 입니다</a:t>
            </a:r>
            <a:r>
              <a:rPr lang="en-US" altLang="ko-KR" sz="40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endParaRPr lang="en-US" altLang="ko-KR" sz="40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7F23C30-2B43-477E-AC77-4425F6FD48B8}"/>
              </a:ext>
            </a:extLst>
          </p:cNvPr>
          <p:cNvSpPr/>
          <p:nvPr/>
        </p:nvSpPr>
        <p:spPr>
          <a:xfrm>
            <a:off x="1143000" y="3619500"/>
            <a:ext cx="4038600" cy="45719"/>
          </a:xfrm>
          <a:prstGeom prst="rect">
            <a:avLst/>
          </a:prstGeom>
          <a:solidFill>
            <a:schemeClr val="bg1"/>
          </a:solidFill>
          <a:ln>
            <a:solidFill>
              <a:srgbClr val="3419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59F2163-B67D-45A6-8D7E-F883CEBA9182}"/>
              </a:ext>
            </a:extLst>
          </p:cNvPr>
          <p:cNvSpPr txBox="1"/>
          <p:nvPr/>
        </p:nvSpPr>
        <p:spPr>
          <a:xfrm>
            <a:off x="6400800" y="2171700"/>
            <a:ext cx="198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01.</a:t>
            </a:r>
            <a:endParaRPr lang="ko-KR" altLang="en-US" sz="60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83BC804-0026-48D2-BDEA-CE73641D8039}"/>
              </a:ext>
            </a:extLst>
          </p:cNvPr>
          <p:cNvSpPr txBox="1"/>
          <p:nvPr/>
        </p:nvSpPr>
        <p:spPr>
          <a:xfrm>
            <a:off x="6400800" y="6819900"/>
            <a:ext cx="198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03.</a:t>
            </a:r>
            <a:endParaRPr lang="ko-KR" altLang="en-US" sz="60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EAAD14C-6290-4B38-A828-121B40DF6A6C}"/>
              </a:ext>
            </a:extLst>
          </p:cNvPr>
          <p:cNvSpPr txBox="1"/>
          <p:nvPr/>
        </p:nvSpPr>
        <p:spPr>
          <a:xfrm>
            <a:off x="6324600" y="4495800"/>
            <a:ext cx="198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02.</a:t>
            </a:r>
            <a:endParaRPr lang="ko-KR" altLang="en-US" sz="60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FA020B9-0D6F-4B0C-A2BF-FC6EB4CF2680}"/>
              </a:ext>
            </a:extLst>
          </p:cNvPr>
          <p:cNvSpPr txBox="1"/>
          <p:nvPr/>
        </p:nvSpPr>
        <p:spPr>
          <a:xfrm>
            <a:off x="9906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2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18170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4163BC90-6CEF-4F6E-9355-B46E173DD27C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27B775A-7386-409D-B599-DA0E50FF0122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3B113D-A8C1-4867-B7C6-63FCFF5C95FF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</a:t>
            </a:r>
            <a:r>
              <a:rPr lang="ko-KR" altLang="en-US" sz="15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2E1F72-9FFC-4B29-98B8-1206EF384C25}"/>
              </a:ext>
            </a:extLst>
          </p:cNvPr>
          <p:cNvSpPr txBox="1"/>
          <p:nvPr/>
        </p:nvSpPr>
        <p:spPr>
          <a:xfrm>
            <a:off x="9906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3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C05005-E8EC-4B17-B92D-D5185F5E48FD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현장학습 설명회</a:t>
            </a:r>
          </a:p>
        </p:txBody>
      </p:sp>
      <p:grpSp>
        <p:nvGrpSpPr>
          <p:cNvPr id="22" name="그룹 1001">
            <a:extLst>
              <a:ext uri="{FF2B5EF4-FFF2-40B4-BE49-F238E27FC236}">
                <a16:creationId xmlns:a16="http://schemas.microsoft.com/office/drawing/2014/main" id="{B6B712F7-8C56-4B7D-BC5D-816A26105CBC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  <a:solidFill>
            <a:srgbClr val="483F63"/>
          </a:solidFill>
        </p:grpSpPr>
        <p:pic>
          <p:nvPicPr>
            <p:cNvPr id="23" name="Object 3">
              <a:extLst>
                <a:ext uri="{FF2B5EF4-FFF2-40B4-BE49-F238E27FC236}">
                  <a16:creationId xmlns:a16="http://schemas.microsoft.com/office/drawing/2014/main" id="{53DBFBD9-E5D3-4B78-A97C-285EFEAA1A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  <a:grpFill/>
            <a:ln>
              <a:noFill/>
            </a:ln>
          </p:spPr>
        </p:pic>
      </p:grpSp>
      <p:grpSp>
        <p:nvGrpSpPr>
          <p:cNvPr id="24" name="그룹 1002">
            <a:extLst>
              <a:ext uri="{FF2B5EF4-FFF2-40B4-BE49-F238E27FC236}">
                <a16:creationId xmlns:a16="http://schemas.microsoft.com/office/drawing/2014/main" id="{B4F41772-DDBF-4B7A-AFFE-ACBEEEEDFCFC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  <a:solidFill>
            <a:srgbClr val="483F63"/>
          </a:solidFill>
        </p:grpSpPr>
        <p:pic>
          <p:nvPicPr>
            <p:cNvPr id="25" name="Object 8">
              <a:extLst>
                <a:ext uri="{FF2B5EF4-FFF2-40B4-BE49-F238E27FC236}">
                  <a16:creationId xmlns:a16="http://schemas.microsoft.com/office/drawing/2014/main" id="{D9AB6530-EB4B-4D1D-AAF7-B47365A0F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  <a:grpFill/>
          </p:spPr>
        </p:pic>
      </p:grpSp>
      <p:pic>
        <p:nvPicPr>
          <p:cNvPr id="13" name="Object 28">
            <a:extLst>
              <a:ext uri="{FF2B5EF4-FFF2-40B4-BE49-F238E27FC236}">
                <a16:creationId xmlns:a16="http://schemas.microsoft.com/office/drawing/2014/main" id="{1AC1D7F0-5DFC-4953-8BFD-E9295D31AE5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480607" y="5100061"/>
            <a:ext cx="7010094" cy="8559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62F0F18-72E3-4CD2-A38E-327B8B582C00}"/>
              </a:ext>
            </a:extLst>
          </p:cNvPr>
          <p:cNvSpPr txBox="1"/>
          <p:nvPr/>
        </p:nvSpPr>
        <p:spPr>
          <a:xfrm>
            <a:off x="990600" y="2019300"/>
            <a:ext cx="4572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교통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65B65F-67FC-43C3-853B-1750C027D250}"/>
              </a:ext>
            </a:extLst>
          </p:cNvPr>
          <p:cNvSpPr txBox="1"/>
          <p:nvPr/>
        </p:nvSpPr>
        <p:spPr>
          <a:xfrm>
            <a:off x="2209800" y="4758035"/>
            <a:ext cx="2515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항공편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C748BFA-847B-40C6-97E0-44A12478905E}"/>
              </a:ext>
            </a:extLst>
          </p:cNvPr>
          <p:cNvGrpSpPr/>
          <p:nvPr/>
        </p:nvGrpSpPr>
        <p:grpSpPr>
          <a:xfrm>
            <a:off x="6705600" y="1638300"/>
            <a:ext cx="9677400" cy="6875085"/>
            <a:chOff x="6705600" y="1790700"/>
            <a:chExt cx="9677400" cy="687508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E02D656-9C1A-4E3D-9E7E-7F0F9E62B483}"/>
                </a:ext>
              </a:extLst>
            </p:cNvPr>
            <p:cNvSpPr txBox="1"/>
            <p:nvPr/>
          </p:nvSpPr>
          <p:spPr>
            <a:xfrm>
              <a:off x="6705600" y="2171700"/>
              <a:ext cx="9677400" cy="6494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Wingdings" panose="05000000000000000000" pitchFamily="2" charset="2"/>
                <a:buChar char="§"/>
              </a:pP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직항 항공</a:t>
              </a:r>
              <a:r>
                <a:rPr lang="en-US" altLang="ko-KR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: </a:t>
              </a:r>
            </a:p>
            <a:p>
              <a:endParaRPr lang="en-US" altLang="ko-KR" sz="32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sz="32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marL="457200" indent="-457200">
                <a:buFont typeface="Wingdings" panose="05000000000000000000" pitchFamily="2" charset="2"/>
                <a:buChar char="§"/>
              </a:pP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멕시코로 가는 직항 항공편은 매주</a:t>
              </a:r>
              <a:r>
                <a:rPr lang="en-US" altLang="ko-KR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</a:t>
              </a:r>
              <a:r>
                <a:rPr lang="en-US" altLang="ko-KR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, </a:t>
              </a: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금요일에 있습니다</a:t>
              </a:r>
              <a:r>
                <a:rPr lang="en-US" altLang="ko-KR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</a:t>
              </a:r>
            </a:p>
            <a:p>
              <a:endParaRPr lang="en-US" altLang="ko-KR" sz="32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sz="32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marL="457200" indent="-457200">
                <a:buFont typeface="Wingdings" panose="05000000000000000000" pitchFamily="2" charset="2"/>
                <a:buChar char="§"/>
              </a:pP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평균적으로 항공비는 편도로 </a:t>
              </a:r>
              <a:r>
                <a:rPr lang="en-US" altLang="ko-KR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150 - 170</a:t>
              </a: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만원</a:t>
              </a:r>
              <a:r>
                <a:rPr lang="en-US" altLang="ko-KR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</a:t>
              </a: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왕복으로 </a:t>
              </a:r>
              <a:r>
                <a:rPr lang="en-US" altLang="ko-KR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300</a:t>
              </a: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만원 정도입니다</a:t>
              </a:r>
              <a:r>
                <a:rPr lang="en-US" altLang="ko-KR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</a:t>
              </a:r>
            </a:p>
            <a:p>
              <a:pPr marL="457200" indent="-457200">
                <a:buFont typeface="Wingdings" panose="05000000000000000000" pitchFamily="2" charset="2"/>
                <a:buChar char="§"/>
              </a:pPr>
              <a:endParaRPr lang="en-US" altLang="ko-KR" sz="32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marL="457200" indent="-457200">
                <a:buFont typeface="Wingdings" panose="05000000000000000000" pitchFamily="2" charset="2"/>
                <a:buChar char="§"/>
              </a:pP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또한 일정 변경을 고려하여 추가 금액 지불하더라도 일정 조정이 가능 한 리턴 티켓을 구매하는 것을 추천 드립니다</a:t>
              </a:r>
              <a:r>
                <a:rPr lang="en-US" altLang="ko-KR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</a:t>
              </a:r>
            </a:p>
            <a:p>
              <a:pPr marL="457200" indent="-457200">
                <a:buFont typeface="Wingdings" panose="05000000000000000000" pitchFamily="2" charset="2"/>
                <a:buChar char="§"/>
              </a:pPr>
              <a:endParaRPr lang="en-US" altLang="ko-KR" sz="32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marL="457200" indent="-457200">
                <a:buFont typeface="Wingdings" panose="05000000000000000000" pitchFamily="2" charset="2"/>
                <a:buChar char="§"/>
              </a:pPr>
              <a:r>
                <a:rPr lang="ko-KR" altLang="en-US" sz="32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출국 시 영어로 된 코로나 음성 확인서 및 백신 증명서 필요</a:t>
              </a:r>
              <a:endParaRPr lang="en-US" altLang="ko-KR" sz="32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pic>
          <p:nvPicPr>
            <p:cNvPr id="1026" name="Picture 2" descr="아에로멕시코 로고">
              <a:extLst>
                <a:ext uri="{FF2B5EF4-FFF2-40B4-BE49-F238E27FC236}">
                  <a16:creationId xmlns:a16="http://schemas.microsoft.com/office/drawing/2014/main" id="{0D4FBF3D-BF8B-4CB6-8D42-C935A6A43D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1790700"/>
              <a:ext cx="5334000" cy="1380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C908B78-AC1F-4829-893E-D391559EE5E3}"/>
              </a:ext>
            </a:extLst>
          </p:cNvPr>
          <p:cNvSpPr/>
          <p:nvPr/>
        </p:nvSpPr>
        <p:spPr>
          <a:xfrm>
            <a:off x="1143000" y="3619500"/>
            <a:ext cx="4038600" cy="45719"/>
          </a:xfrm>
          <a:prstGeom prst="rect">
            <a:avLst/>
          </a:prstGeom>
          <a:solidFill>
            <a:schemeClr val="bg1"/>
          </a:solidFill>
          <a:ln>
            <a:solidFill>
              <a:srgbClr val="3419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8251C1B-072C-4348-931C-3EF8F534BAAA}"/>
              </a:ext>
            </a:extLst>
          </p:cNvPr>
          <p:cNvSpPr txBox="1"/>
          <p:nvPr/>
        </p:nvSpPr>
        <p:spPr>
          <a:xfrm>
            <a:off x="1143000" y="6972300"/>
            <a:ext cx="4572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귀국 항공편을 사지 않으면 출국 시 문제가 발생 할 수 있기 때문에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편도 티켓보다 왕복 티켓을 사는 것을 추천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  <a:p>
            <a:endParaRPr lang="en-US" altLang="ko-KR" sz="40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25940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4163BC90-6CEF-4F6E-9355-B46E173DD27C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27B775A-7386-409D-B599-DA0E50FF0122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3B113D-A8C1-4867-B7C6-63FCFF5C95FF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</a:t>
            </a:r>
            <a:r>
              <a:rPr lang="ko-KR" altLang="en-US" sz="15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2E1F72-9FFC-4B29-98B8-1206EF384C25}"/>
              </a:ext>
            </a:extLst>
          </p:cNvPr>
          <p:cNvSpPr txBox="1"/>
          <p:nvPr/>
        </p:nvSpPr>
        <p:spPr>
          <a:xfrm>
            <a:off x="9906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4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C05005-E8EC-4B17-B92D-D5185F5E48FD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현장학습 설명회</a:t>
            </a:r>
          </a:p>
        </p:txBody>
      </p:sp>
      <p:grpSp>
        <p:nvGrpSpPr>
          <p:cNvPr id="22" name="그룹 1001">
            <a:extLst>
              <a:ext uri="{FF2B5EF4-FFF2-40B4-BE49-F238E27FC236}">
                <a16:creationId xmlns:a16="http://schemas.microsoft.com/office/drawing/2014/main" id="{B6B712F7-8C56-4B7D-BC5D-816A26105CBC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  <a:solidFill>
            <a:srgbClr val="483F63"/>
          </a:solidFill>
        </p:grpSpPr>
        <p:pic>
          <p:nvPicPr>
            <p:cNvPr id="23" name="Object 3">
              <a:extLst>
                <a:ext uri="{FF2B5EF4-FFF2-40B4-BE49-F238E27FC236}">
                  <a16:creationId xmlns:a16="http://schemas.microsoft.com/office/drawing/2014/main" id="{53DBFBD9-E5D3-4B78-A97C-285EFEAA1A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  <a:grpFill/>
            <a:ln>
              <a:noFill/>
            </a:ln>
          </p:spPr>
        </p:pic>
      </p:grpSp>
      <p:grpSp>
        <p:nvGrpSpPr>
          <p:cNvPr id="24" name="그룹 1002">
            <a:extLst>
              <a:ext uri="{FF2B5EF4-FFF2-40B4-BE49-F238E27FC236}">
                <a16:creationId xmlns:a16="http://schemas.microsoft.com/office/drawing/2014/main" id="{B4F41772-DDBF-4B7A-AFFE-ACBEEEEDFCFC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  <a:solidFill>
            <a:srgbClr val="483F63"/>
          </a:solidFill>
        </p:grpSpPr>
        <p:pic>
          <p:nvPicPr>
            <p:cNvPr id="25" name="Object 8">
              <a:extLst>
                <a:ext uri="{FF2B5EF4-FFF2-40B4-BE49-F238E27FC236}">
                  <a16:creationId xmlns:a16="http://schemas.microsoft.com/office/drawing/2014/main" id="{D9AB6530-EB4B-4D1D-AAF7-B47365A0F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  <a:grpFill/>
          </p:spPr>
        </p:pic>
      </p:grpSp>
      <p:pic>
        <p:nvPicPr>
          <p:cNvPr id="13" name="Object 28">
            <a:extLst>
              <a:ext uri="{FF2B5EF4-FFF2-40B4-BE49-F238E27FC236}">
                <a16:creationId xmlns:a16="http://schemas.microsoft.com/office/drawing/2014/main" id="{1AC1D7F0-5DFC-4953-8BFD-E9295D31AE5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480607" y="5100061"/>
            <a:ext cx="7010094" cy="8559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62F0F18-72E3-4CD2-A38E-327B8B582C00}"/>
              </a:ext>
            </a:extLst>
          </p:cNvPr>
          <p:cNvSpPr txBox="1"/>
          <p:nvPr/>
        </p:nvSpPr>
        <p:spPr>
          <a:xfrm>
            <a:off x="990600" y="2019300"/>
            <a:ext cx="4572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교통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65B65F-67FC-43C3-853B-1750C027D250}"/>
              </a:ext>
            </a:extLst>
          </p:cNvPr>
          <p:cNvSpPr txBox="1"/>
          <p:nvPr/>
        </p:nvSpPr>
        <p:spPr>
          <a:xfrm>
            <a:off x="2057400" y="4758035"/>
            <a:ext cx="2515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대중교통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C908B78-AC1F-4829-893E-D391559EE5E3}"/>
              </a:ext>
            </a:extLst>
          </p:cNvPr>
          <p:cNvSpPr/>
          <p:nvPr/>
        </p:nvSpPr>
        <p:spPr>
          <a:xfrm>
            <a:off x="1143000" y="3619500"/>
            <a:ext cx="4038600" cy="45719"/>
          </a:xfrm>
          <a:prstGeom prst="rect">
            <a:avLst/>
          </a:prstGeom>
          <a:solidFill>
            <a:schemeClr val="bg1"/>
          </a:solidFill>
          <a:ln>
            <a:solidFill>
              <a:srgbClr val="3419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3D95CA6-74A9-4261-ACFF-5035FDABCBF2}"/>
              </a:ext>
            </a:extLst>
          </p:cNvPr>
          <p:cNvSpPr txBox="1"/>
          <p:nvPr/>
        </p:nvSpPr>
        <p:spPr>
          <a:xfrm>
            <a:off x="1143000" y="6972300"/>
            <a:ext cx="4572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시내 버스의 경우 배차간격 및 운행시간표도 정확하지 않으며 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노선을 구별하기도 어렵기 때문에 추천 드리지 않습니다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02A79B0-8A90-4179-B72E-037CE904D6FC}"/>
              </a:ext>
            </a:extLst>
          </p:cNvPr>
          <p:cNvGrpSpPr/>
          <p:nvPr/>
        </p:nvGrpSpPr>
        <p:grpSpPr>
          <a:xfrm>
            <a:off x="6172200" y="2552700"/>
            <a:ext cx="10744201" cy="2835727"/>
            <a:chOff x="6172199" y="2371273"/>
            <a:chExt cx="10744201" cy="2835727"/>
          </a:xfrm>
        </p:grpSpPr>
        <p:pic>
          <p:nvPicPr>
            <p:cNvPr id="2054" name="Picture 6" descr="멕시코 시티 지하철 노선도 (Mexico City) – 레일맵">
              <a:extLst>
                <a:ext uri="{FF2B5EF4-FFF2-40B4-BE49-F238E27FC236}">
                  <a16:creationId xmlns:a16="http://schemas.microsoft.com/office/drawing/2014/main" id="{1D329399-B598-45EB-9C2E-7A248F5DE118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7591" y="2371273"/>
              <a:ext cx="3352800" cy="2818800"/>
            </a:xfrm>
            <a:prstGeom prst="rect">
              <a:avLst/>
            </a:prstGeom>
            <a:noFill/>
            <a:ln w="28575">
              <a:solidFill>
                <a:srgbClr val="341986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DAFA5278-B9EE-43F5-997F-D482FF7D53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360" r="8570"/>
            <a:stretch/>
          </p:blipFill>
          <p:spPr>
            <a:xfrm rot="5400000">
              <a:off x="6440428" y="2103045"/>
              <a:ext cx="2835726" cy="3372183"/>
            </a:xfrm>
            <a:prstGeom prst="rect">
              <a:avLst/>
            </a:prstGeom>
            <a:ln w="28575">
              <a:solidFill>
                <a:srgbClr val="341986"/>
              </a:solidFill>
            </a:ln>
          </p:spPr>
        </p:pic>
        <p:pic>
          <p:nvPicPr>
            <p:cNvPr id="2050" name="Picture 2" descr="우버가 한국에서 계속 실패하는 이유">
              <a:extLst>
                <a:ext uri="{FF2B5EF4-FFF2-40B4-BE49-F238E27FC236}">
                  <a16:creationId xmlns:a16="http://schemas.microsoft.com/office/drawing/2014/main" id="{B4164E4E-2FF4-4DB2-905E-40CF3F6B06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63600" y="2371273"/>
              <a:ext cx="3352800" cy="2819400"/>
            </a:xfrm>
            <a:prstGeom prst="rect">
              <a:avLst/>
            </a:prstGeom>
            <a:noFill/>
            <a:ln w="28575">
              <a:solidFill>
                <a:srgbClr val="341986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517DEE11-3D12-49C6-AECA-EA5510C0DB8C}"/>
              </a:ext>
            </a:extLst>
          </p:cNvPr>
          <p:cNvSpPr txBox="1"/>
          <p:nvPr/>
        </p:nvSpPr>
        <p:spPr>
          <a:xfrm>
            <a:off x="6172200" y="5524500"/>
            <a:ext cx="34290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3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[Metro bus]</a:t>
            </a:r>
            <a:endParaRPr lang="ko-KR" altLang="en-US" sz="33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F7D4420-4747-4E52-AD9A-59497420217F}"/>
              </a:ext>
            </a:extLst>
          </p:cNvPr>
          <p:cNvSpPr txBox="1"/>
          <p:nvPr/>
        </p:nvSpPr>
        <p:spPr>
          <a:xfrm>
            <a:off x="9829800" y="5524500"/>
            <a:ext cx="34290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3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[Metro]</a:t>
            </a:r>
            <a:endParaRPr lang="ko-KR" altLang="en-US" sz="33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68F0633-10DC-4E19-B469-12341299C5BA}"/>
              </a:ext>
            </a:extLst>
          </p:cNvPr>
          <p:cNvSpPr txBox="1"/>
          <p:nvPr/>
        </p:nvSpPr>
        <p:spPr>
          <a:xfrm>
            <a:off x="13563600" y="5524500"/>
            <a:ext cx="34290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3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[Uber &amp; Taxi]</a:t>
            </a:r>
            <a:endParaRPr lang="ko-KR" altLang="en-US" sz="33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73AEA15-6299-48CF-89AE-DCA825A0E13C}"/>
              </a:ext>
            </a:extLst>
          </p:cNvPr>
          <p:cNvSpPr txBox="1"/>
          <p:nvPr/>
        </p:nvSpPr>
        <p:spPr>
          <a:xfrm>
            <a:off x="6096000" y="6134100"/>
            <a:ext cx="3505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저렴한 비용과 많은 배차로 유용함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충전형 교통 카드 사용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호선으로 한인타운 까지 갈 수 있습니다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2702772-B0B6-4A76-AFCF-7B27A7A9D45C}"/>
              </a:ext>
            </a:extLst>
          </p:cNvPr>
          <p:cNvSpPr txBox="1"/>
          <p:nvPr/>
        </p:nvSpPr>
        <p:spPr>
          <a:xfrm>
            <a:off x="9753600" y="6134100"/>
            <a:ext cx="3657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저렴한 비용 및 많은 노선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Metro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bus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와 더불어 교통카드 사용 가능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잦은 연착 및 노후화 된 시설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D76DE37-32A5-4793-996B-46D217531DC7}"/>
              </a:ext>
            </a:extLst>
          </p:cNvPr>
          <p:cNvSpPr txBox="1"/>
          <p:nvPr/>
        </p:nvSpPr>
        <p:spPr>
          <a:xfrm>
            <a:off x="13411200" y="6134100"/>
            <a:ext cx="3810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한국에 비해 저렴한 비용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타 교통수단에 비해 빠름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우버의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경우 요금의 변동이 심해 비교 필수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00637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4163BC90-6CEF-4F6E-9355-B46E173DD27C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27B775A-7386-409D-B599-DA0E50FF0122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3B113D-A8C1-4867-B7C6-63FCFF5C95FF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</a:t>
            </a:r>
            <a:r>
              <a:rPr lang="ko-KR" altLang="en-US" sz="15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2E1F72-9FFC-4B29-98B8-1206EF384C25}"/>
              </a:ext>
            </a:extLst>
          </p:cNvPr>
          <p:cNvSpPr txBox="1"/>
          <p:nvPr/>
        </p:nvSpPr>
        <p:spPr>
          <a:xfrm>
            <a:off x="9906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5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C05005-E8EC-4B17-B92D-D5185F5E48FD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현장학습 설명회</a:t>
            </a:r>
          </a:p>
        </p:txBody>
      </p:sp>
      <p:grpSp>
        <p:nvGrpSpPr>
          <p:cNvPr id="22" name="그룹 1001">
            <a:extLst>
              <a:ext uri="{FF2B5EF4-FFF2-40B4-BE49-F238E27FC236}">
                <a16:creationId xmlns:a16="http://schemas.microsoft.com/office/drawing/2014/main" id="{B6B712F7-8C56-4B7D-BC5D-816A26105CBC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  <a:solidFill>
            <a:srgbClr val="483F63"/>
          </a:solidFill>
        </p:grpSpPr>
        <p:pic>
          <p:nvPicPr>
            <p:cNvPr id="23" name="Object 3">
              <a:extLst>
                <a:ext uri="{FF2B5EF4-FFF2-40B4-BE49-F238E27FC236}">
                  <a16:creationId xmlns:a16="http://schemas.microsoft.com/office/drawing/2014/main" id="{53DBFBD9-E5D3-4B78-A97C-285EFEAA1A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  <a:grpFill/>
            <a:ln>
              <a:noFill/>
            </a:ln>
          </p:spPr>
        </p:pic>
      </p:grpSp>
      <p:grpSp>
        <p:nvGrpSpPr>
          <p:cNvPr id="24" name="그룹 1002">
            <a:extLst>
              <a:ext uri="{FF2B5EF4-FFF2-40B4-BE49-F238E27FC236}">
                <a16:creationId xmlns:a16="http://schemas.microsoft.com/office/drawing/2014/main" id="{B4F41772-DDBF-4B7A-AFFE-ACBEEEEDFCFC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  <a:solidFill>
            <a:srgbClr val="483F63"/>
          </a:solidFill>
        </p:grpSpPr>
        <p:pic>
          <p:nvPicPr>
            <p:cNvPr id="25" name="Object 8">
              <a:extLst>
                <a:ext uri="{FF2B5EF4-FFF2-40B4-BE49-F238E27FC236}">
                  <a16:creationId xmlns:a16="http://schemas.microsoft.com/office/drawing/2014/main" id="{D9AB6530-EB4B-4D1D-AAF7-B47365A0F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  <a:grpFill/>
          </p:spPr>
        </p:pic>
      </p:grpSp>
      <p:pic>
        <p:nvPicPr>
          <p:cNvPr id="13" name="Object 28">
            <a:extLst>
              <a:ext uri="{FF2B5EF4-FFF2-40B4-BE49-F238E27FC236}">
                <a16:creationId xmlns:a16="http://schemas.microsoft.com/office/drawing/2014/main" id="{1AC1D7F0-5DFC-4953-8BFD-E9295D31AE5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480607" y="5100061"/>
            <a:ext cx="7010094" cy="8559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62F0F18-72E3-4CD2-A38E-327B8B582C00}"/>
              </a:ext>
            </a:extLst>
          </p:cNvPr>
          <p:cNvSpPr txBox="1"/>
          <p:nvPr/>
        </p:nvSpPr>
        <p:spPr>
          <a:xfrm>
            <a:off x="990600" y="2019300"/>
            <a:ext cx="4572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생활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65B65F-67FC-43C3-853B-1750C027D250}"/>
              </a:ext>
            </a:extLst>
          </p:cNvPr>
          <p:cNvSpPr txBox="1"/>
          <p:nvPr/>
        </p:nvSpPr>
        <p:spPr>
          <a:xfrm>
            <a:off x="2057400" y="4758035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54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C908B78-AC1F-4829-893E-D391559EE5E3}"/>
              </a:ext>
            </a:extLst>
          </p:cNvPr>
          <p:cNvSpPr/>
          <p:nvPr/>
        </p:nvSpPr>
        <p:spPr>
          <a:xfrm>
            <a:off x="1143000" y="3619500"/>
            <a:ext cx="4038600" cy="45719"/>
          </a:xfrm>
          <a:prstGeom prst="rect">
            <a:avLst/>
          </a:prstGeom>
          <a:solidFill>
            <a:schemeClr val="bg1"/>
          </a:solidFill>
          <a:ln>
            <a:solidFill>
              <a:srgbClr val="3419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B26D0C-00DA-457A-ADB2-2299D228141B}"/>
              </a:ext>
            </a:extLst>
          </p:cNvPr>
          <p:cNvSpPr txBox="1"/>
          <p:nvPr/>
        </p:nvSpPr>
        <p:spPr>
          <a:xfrm>
            <a:off x="6705600" y="1418659"/>
            <a:ext cx="10363200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OXXO</a:t>
            </a: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혹은 </a:t>
            </a: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Telcel</a:t>
            </a: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</a:t>
            </a:r>
            <a:r>
              <a:rPr lang="ko-KR" altLang="en-US" sz="2800" dirty="0" err="1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아미고</a:t>
            </a: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800" dirty="0" err="1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Usim</a:t>
            </a: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구매 후 휴대폰 요금 을 충전하여 통화 및 데이터 사용이 가능합니다</a:t>
            </a: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(Amigo sin </a:t>
            </a:r>
            <a:r>
              <a:rPr lang="en-US" altLang="ko-KR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limite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300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추천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합니다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30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3GB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대부분의 생필품은 주변의 월마트에서 구매 가능합니다</a:t>
            </a: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하지만 추가로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Sam</a:t>
            </a:r>
            <a:r>
              <a:rPr lang="en-US" altLang="ko-KR" sz="2400" dirty="0">
                <a:solidFill>
                  <a:srgbClr val="483F63"/>
                </a:solidFill>
                <a:latin typeface="스웨거 TTF" panose="020B0600000101010101" pitchFamily="50" charset="-127"/>
                <a:ea typeface="스웨거 TTF" panose="020B0600000101010101" pitchFamily="50" charset="-127"/>
              </a:rPr>
              <a:t>’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 Club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회원권을 구매하여 사용하는 것도 추천 드립니다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   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550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페소로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동안 유지되는데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다량의 물을 저렴한 가격에 팔고 월마트에 없는</a:t>
            </a:r>
            <a:endParaRPr lang="en-US" altLang="ko-KR" sz="24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식품들도 팔기 때문에 필요한 제품들을 구입하는데 많은 도움이 됩니다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24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한국과 전압이 다르기 때문에 </a:t>
            </a:r>
            <a:r>
              <a:rPr lang="ko-KR" altLang="en-US" sz="2800" dirty="0" err="1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돼지코</a:t>
            </a: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혹은 </a:t>
            </a: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110V </a:t>
            </a: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변압기는 필수입니다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그리고 꼭 필요한 물건이 아니라면 현지에서 구입하는 것을 추천 드립니다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현금은 필수</a:t>
            </a: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카드 계산이 되지 않는 가게도 있기 때문에 현금은 필수입니다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</a:t>
            </a: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 </a:t>
            </a: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~ 10</a:t>
            </a: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 까지는 우기이기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때문에 오후 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 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~ 8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 정도에는 비가 내립니다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한시간 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~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두시간 정도 강하기 내리기 때문에 유의해주세요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치안의 경우 상당히 안전 하지만</a:t>
            </a: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한국에 비해서는 주의해야 합니다</a:t>
            </a:r>
            <a:r>
              <a:rPr lang="en-US" altLang="ko-KR" sz="2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601763-5374-4155-8F9C-90E136E0FAC5}"/>
              </a:ext>
            </a:extLst>
          </p:cNvPr>
          <p:cNvSpPr txBox="1"/>
          <p:nvPr/>
        </p:nvSpPr>
        <p:spPr>
          <a:xfrm>
            <a:off x="2057400" y="4758035"/>
            <a:ext cx="2515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생활환경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950124A-F303-4278-9416-63523226F222}"/>
              </a:ext>
            </a:extLst>
          </p:cNvPr>
          <p:cNvSpPr txBox="1"/>
          <p:nvPr/>
        </p:nvSpPr>
        <p:spPr>
          <a:xfrm>
            <a:off x="1143000" y="6972300"/>
            <a:ext cx="480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멕시코 시티는 상춘기후로 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내내 봄과 가을 정도의 기후를 보여줍니다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89674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C41BE7B8-5B69-46E4-8DE5-C1956824B6FD}"/>
              </a:ext>
            </a:extLst>
          </p:cNvPr>
          <p:cNvSpPr txBox="1"/>
          <p:nvPr/>
        </p:nvSpPr>
        <p:spPr>
          <a:xfrm>
            <a:off x="1143000" y="6972300"/>
            <a:ext cx="4953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멕시코는 때때로 지진이 발생하기 때문에 건물이 흔들릴 경우 즉시 대피 하는게 좋습니다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163BC90-6CEF-4F6E-9355-B46E173DD27C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27B775A-7386-409D-B599-DA0E50FF0122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3B113D-A8C1-4867-B7C6-63FCFF5C95FF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</a:t>
            </a:r>
            <a:r>
              <a:rPr lang="ko-KR" altLang="en-US" sz="15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2E1F72-9FFC-4B29-98B8-1206EF384C25}"/>
              </a:ext>
            </a:extLst>
          </p:cNvPr>
          <p:cNvSpPr txBox="1"/>
          <p:nvPr/>
        </p:nvSpPr>
        <p:spPr>
          <a:xfrm>
            <a:off x="9906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6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C05005-E8EC-4B17-B92D-D5185F5E48FD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현장학습 설명회</a:t>
            </a:r>
          </a:p>
        </p:txBody>
      </p:sp>
      <p:grpSp>
        <p:nvGrpSpPr>
          <p:cNvPr id="22" name="그룹 1001">
            <a:extLst>
              <a:ext uri="{FF2B5EF4-FFF2-40B4-BE49-F238E27FC236}">
                <a16:creationId xmlns:a16="http://schemas.microsoft.com/office/drawing/2014/main" id="{B6B712F7-8C56-4B7D-BC5D-816A26105CBC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  <a:solidFill>
            <a:srgbClr val="483F63"/>
          </a:solidFill>
        </p:grpSpPr>
        <p:pic>
          <p:nvPicPr>
            <p:cNvPr id="23" name="Object 3">
              <a:extLst>
                <a:ext uri="{FF2B5EF4-FFF2-40B4-BE49-F238E27FC236}">
                  <a16:creationId xmlns:a16="http://schemas.microsoft.com/office/drawing/2014/main" id="{53DBFBD9-E5D3-4B78-A97C-285EFEAA1A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  <a:grpFill/>
            <a:ln>
              <a:noFill/>
            </a:ln>
          </p:spPr>
        </p:pic>
      </p:grpSp>
      <p:grpSp>
        <p:nvGrpSpPr>
          <p:cNvPr id="24" name="그룹 1002">
            <a:extLst>
              <a:ext uri="{FF2B5EF4-FFF2-40B4-BE49-F238E27FC236}">
                <a16:creationId xmlns:a16="http://schemas.microsoft.com/office/drawing/2014/main" id="{B4F41772-DDBF-4B7A-AFFE-ACBEEEEDFCFC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  <a:solidFill>
            <a:srgbClr val="483F63"/>
          </a:solidFill>
        </p:grpSpPr>
        <p:pic>
          <p:nvPicPr>
            <p:cNvPr id="25" name="Object 8">
              <a:extLst>
                <a:ext uri="{FF2B5EF4-FFF2-40B4-BE49-F238E27FC236}">
                  <a16:creationId xmlns:a16="http://schemas.microsoft.com/office/drawing/2014/main" id="{D9AB6530-EB4B-4D1D-AAF7-B47365A0F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  <a:grpFill/>
          </p:spPr>
        </p:pic>
      </p:grpSp>
      <p:pic>
        <p:nvPicPr>
          <p:cNvPr id="13" name="Object 28">
            <a:extLst>
              <a:ext uri="{FF2B5EF4-FFF2-40B4-BE49-F238E27FC236}">
                <a16:creationId xmlns:a16="http://schemas.microsoft.com/office/drawing/2014/main" id="{1AC1D7F0-5DFC-4953-8BFD-E9295D31AE5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480607" y="5100061"/>
            <a:ext cx="7010094" cy="8559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62F0F18-72E3-4CD2-A38E-327B8B582C00}"/>
              </a:ext>
            </a:extLst>
          </p:cNvPr>
          <p:cNvSpPr txBox="1"/>
          <p:nvPr/>
        </p:nvSpPr>
        <p:spPr>
          <a:xfrm>
            <a:off x="990600" y="2019300"/>
            <a:ext cx="4572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생활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65B65F-67FC-43C3-853B-1750C027D250}"/>
              </a:ext>
            </a:extLst>
          </p:cNvPr>
          <p:cNvSpPr txBox="1"/>
          <p:nvPr/>
        </p:nvSpPr>
        <p:spPr>
          <a:xfrm>
            <a:off x="2057400" y="4758035"/>
            <a:ext cx="2515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주거환경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C908B78-AC1F-4829-893E-D391559EE5E3}"/>
              </a:ext>
            </a:extLst>
          </p:cNvPr>
          <p:cNvSpPr/>
          <p:nvPr/>
        </p:nvSpPr>
        <p:spPr>
          <a:xfrm>
            <a:off x="1143000" y="3619500"/>
            <a:ext cx="4038600" cy="45719"/>
          </a:xfrm>
          <a:prstGeom prst="rect">
            <a:avLst/>
          </a:prstGeom>
          <a:solidFill>
            <a:schemeClr val="bg1"/>
          </a:solidFill>
          <a:ln>
            <a:solidFill>
              <a:srgbClr val="3419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B1333B2-C8A2-46AB-8E30-9C067D254A57}"/>
              </a:ext>
            </a:extLst>
          </p:cNvPr>
          <p:cNvSpPr txBox="1"/>
          <p:nvPr/>
        </p:nvSpPr>
        <p:spPr>
          <a:xfrm>
            <a:off x="6705600" y="4076700"/>
            <a:ext cx="967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숙소 구하기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8219F9-195D-4115-85F3-DE27E2984321}"/>
              </a:ext>
            </a:extLst>
          </p:cNvPr>
          <p:cNvSpPr txBox="1"/>
          <p:nvPr/>
        </p:nvSpPr>
        <p:spPr>
          <a:xfrm>
            <a:off x="6705600" y="4686300"/>
            <a:ext cx="96774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페이스북 혹은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Room go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같은 사이트들을 이용합니다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저는 페이스북을 추천 드리는데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사이트 보다 많은 매물이 있고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소통이 편리합니다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ex) Roomies CDMX , </a:t>
            </a:r>
            <a:r>
              <a:rPr lang="en-US" altLang="ko-KR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Rentas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CDMX , Roomies UNAM , </a:t>
            </a:r>
            <a:r>
              <a:rPr lang="en-US" altLang="ko-KR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Rentas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Coyoacan</a:t>
            </a:r>
            <a:endParaRPr lang="en-US" altLang="ko-KR" sz="24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</a:t>
            </a:r>
            <a:r>
              <a:rPr lang="en-US" altLang="ko-KR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Renta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de </a:t>
            </a:r>
            <a:r>
              <a:rPr lang="en-US" altLang="ko-KR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cuartos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para </a:t>
            </a:r>
            <a:r>
              <a:rPr lang="en-US" altLang="ko-KR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estuiantes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UNAM CU   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endParaRPr lang="en-US" altLang="ko-KR" sz="32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B58E121-27A2-4E85-8D28-696982B80720}"/>
              </a:ext>
            </a:extLst>
          </p:cNvPr>
          <p:cNvSpPr txBox="1"/>
          <p:nvPr/>
        </p:nvSpPr>
        <p:spPr>
          <a:xfrm>
            <a:off x="6705600" y="6362700"/>
            <a:ext cx="96774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숙소의 위치는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CEPE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와 가까운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Avenida </a:t>
            </a:r>
            <a:r>
              <a:rPr lang="en-US" altLang="ko-KR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Coplico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근처를 추천 드립니다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통학이 편리 할 뿐만 아니라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월마트도 주변에 있고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조금 더 걸어가면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Metro bus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1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호선을 이용해 한인 타운으로도 갈 수 있습니다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</a:t>
            </a:r>
            <a:endParaRPr lang="en-US" altLang="ko-KR" sz="32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0B29D6B-C506-4559-941A-DA29C51340D0}"/>
              </a:ext>
            </a:extLst>
          </p:cNvPr>
          <p:cNvSpPr txBox="1"/>
          <p:nvPr/>
        </p:nvSpPr>
        <p:spPr>
          <a:xfrm>
            <a:off x="6705600" y="7810500"/>
            <a:ext cx="967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또한 미리 숙소를 잡고 멕시코에 가기는 어렵기 때문에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Avenida </a:t>
            </a:r>
            <a:r>
              <a:rPr lang="en-US" altLang="ko-KR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Coplico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근처의</a:t>
            </a:r>
            <a:endParaRPr lang="en-US" altLang="ko-KR" sz="24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에어 </a:t>
            </a:r>
            <a:r>
              <a:rPr lang="ko-KR" altLang="en-US" sz="24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비앤비에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1~2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 정도 머물며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숙소를 직접 찾아 보는 것이 좋습니다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1F0857A-5CD7-4A32-BF12-DE3FFC386129}"/>
              </a:ext>
            </a:extLst>
          </p:cNvPr>
          <p:cNvSpPr txBox="1"/>
          <p:nvPr/>
        </p:nvSpPr>
        <p:spPr>
          <a:xfrm>
            <a:off x="6705600" y="9029700"/>
            <a:ext cx="967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7D0C2375-47A6-44EF-A049-DDECF37CC8DD}"/>
              </a:ext>
            </a:extLst>
          </p:cNvPr>
          <p:cNvGrpSpPr/>
          <p:nvPr/>
        </p:nvGrpSpPr>
        <p:grpSpPr>
          <a:xfrm>
            <a:off x="6705600" y="1638300"/>
            <a:ext cx="10134600" cy="2533948"/>
            <a:chOff x="6705600" y="1790700"/>
            <a:chExt cx="9677400" cy="2533948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8B26D0C-00DA-457A-ADB2-2299D228141B}"/>
                </a:ext>
              </a:extLst>
            </p:cNvPr>
            <p:cNvSpPr txBox="1"/>
            <p:nvPr/>
          </p:nvSpPr>
          <p:spPr>
            <a:xfrm>
              <a:off x="6705600" y="1790700"/>
              <a:ext cx="9677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Wingdings" panose="05000000000000000000" pitchFamily="2" charset="2"/>
                <a:buChar char="§"/>
              </a:pPr>
              <a:r>
                <a:rPr lang="ko-KR" altLang="en-US" sz="3200" dirty="0">
                  <a:solidFill>
                    <a:srgbClr val="341986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대부분의 숙소는 </a:t>
              </a:r>
              <a:r>
                <a:rPr lang="ko-KR" altLang="en-US" sz="3200" dirty="0" err="1">
                  <a:solidFill>
                    <a:srgbClr val="341986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홈스테이</a:t>
              </a:r>
              <a:r>
                <a:rPr lang="ko-KR" altLang="en-US" sz="3200" dirty="0">
                  <a:solidFill>
                    <a:srgbClr val="341986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혹은 플랫 셰어 형태</a:t>
              </a:r>
              <a:endPara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9DA11B0-8021-46B0-8CFA-A4370F1EA454}"/>
                </a:ext>
              </a:extLst>
            </p:cNvPr>
            <p:cNvSpPr txBox="1"/>
            <p:nvPr/>
          </p:nvSpPr>
          <p:spPr>
            <a:xfrm>
              <a:off x="6705600" y="2324100"/>
              <a:ext cx="9677400" cy="20005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기본적으로 화장실 및 주방을 공유하며 각각의 장 단점이 있기 때문에 자신에게</a:t>
              </a:r>
              <a:endPara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맞는 형태의 숙소를 구하길 바랍니다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한달에 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20 ~ 40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만원 사이에 올라온 방들이</a:t>
              </a:r>
              <a:endPara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많았고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,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보증금의 경우 마지막 달의 월세를 선불하는 경우가 많습니다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또한 옵션에</a:t>
              </a:r>
              <a:endPara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이불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,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방 청소 및 기타 요금이 포함 되지 않는 경우도 있기 때문에 잘 확인 해야 합니다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</a:t>
              </a:r>
              <a:endParaRPr lang="en-US" altLang="ko-KR" sz="32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75166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C41BE7B8-5B69-46E4-8DE5-C1956824B6FD}"/>
              </a:ext>
            </a:extLst>
          </p:cNvPr>
          <p:cNvSpPr txBox="1"/>
          <p:nvPr/>
        </p:nvSpPr>
        <p:spPr>
          <a:xfrm>
            <a:off x="1143000" y="6972300"/>
            <a:ext cx="4953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등록금의 경우 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CEPE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직접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지불 할 수도 있고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고지서를 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메일로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받고 은행에서 현금으로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입금해야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할 수도 있습니다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163BC90-6CEF-4F6E-9355-B46E173DD27C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27B775A-7386-409D-B599-DA0E50FF0122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3B113D-A8C1-4867-B7C6-63FCFF5C95FF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</a:t>
            </a:r>
            <a:r>
              <a:rPr lang="ko-KR" altLang="en-US" sz="15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2E1F72-9FFC-4B29-98B8-1206EF384C25}"/>
              </a:ext>
            </a:extLst>
          </p:cNvPr>
          <p:cNvSpPr txBox="1"/>
          <p:nvPr/>
        </p:nvSpPr>
        <p:spPr>
          <a:xfrm>
            <a:off x="9906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7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C05005-E8EC-4B17-B92D-D5185F5E48FD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현장학습 설명회</a:t>
            </a:r>
          </a:p>
        </p:txBody>
      </p:sp>
      <p:grpSp>
        <p:nvGrpSpPr>
          <p:cNvPr id="22" name="그룹 1001">
            <a:extLst>
              <a:ext uri="{FF2B5EF4-FFF2-40B4-BE49-F238E27FC236}">
                <a16:creationId xmlns:a16="http://schemas.microsoft.com/office/drawing/2014/main" id="{B6B712F7-8C56-4B7D-BC5D-816A26105CBC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  <a:solidFill>
            <a:srgbClr val="483F63"/>
          </a:solidFill>
        </p:grpSpPr>
        <p:pic>
          <p:nvPicPr>
            <p:cNvPr id="23" name="Object 3">
              <a:extLst>
                <a:ext uri="{FF2B5EF4-FFF2-40B4-BE49-F238E27FC236}">
                  <a16:creationId xmlns:a16="http://schemas.microsoft.com/office/drawing/2014/main" id="{53DBFBD9-E5D3-4B78-A97C-285EFEAA1A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  <a:grpFill/>
            <a:ln>
              <a:noFill/>
            </a:ln>
          </p:spPr>
        </p:pic>
      </p:grpSp>
      <p:grpSp>
        <p:nvGrpSpPr>
          <p:cNvPr id="24" name="그룹 1002">
            <a:extLst>
              <a:ext uri="{FF2B5EF4-FFF2-40B4-BE49-F238E27FC236}">
                <a16:creationId xmlns:a16="http://schemas.microsoft.com/office/drawing/2014/main" id="{B4F41772-DDBF-4B7A-AFFE-ACBEEEEDFCFC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  <a:solidFill>
            <a:srgbClr val="483F63"/>
          </a:solidFill>
        </p:grpSpPr>
        <p:pic>
          <p:nvPicPr>
            <p:cNvPr id="25" name="Object 8">
              <a:extLst>
                <a:ext uri="{FF2B5EF4-FFF2-40B4-BE49-F238E27FC236}">
                  <a16:creationId xmlns:a16="http://schemas.microsoft.com/office/drawing/2014/main" id="{D9AB6530-EB4B-4D1D-AAF7-B47365A0F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  <a:grpFill/>
          </p:spPr>
        </p:pic>
      </p:grpSp>
      <p:pic>
        <p:nvPicPr>
          <p:cNvPr id="13" name="Object 28">
            <a:extLst>
              <a:ext uri="{FF2B5EF4-FFF2-40B4-BE49-F238E27FC236}">
                <a16:creationId xmlns:a16="http://schemas.microsoft.com/office/drawing/2014/main" id="{1AC1D7F0-5DFC-4953-8BFD-E9295D31AE5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480607" y="5100061"/>
            <a:ext cx="7010094" cy="8559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62F0F18-72E3-4CD2-A38E-327B8B582C00}"/>
              </a:ext>
            </a:extLst>
          </p:cNvPr>
          <p:cNvSpPr txBox="1"/>
          <p:nvPr/>
        </p:nvSpPr>
        <p:spPr>
          <a:xfrm>
            <a:off x="990600" y="2019300"/>
            <a:ext cx="4572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학습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65B65F-67FC-43C3-853B-1750C027D250}"/>
              </a:ext>
            </a:extLst>
          </p:cNvPr>
          <p:cNvSpPr txBox="1"/>
          <p:nvPr/>
        </p:nvSpPr>
        <p:spPr>
          <a:xfrm>
            <a:off x="2057400" y="4758035"/>
            <a:ext cx="2667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등록</a:t>
            </a:r>
            <a:r>
              <a:rPr lang="en-US" altLang="ko-KR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수업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C908B78-AC1F-4829-893E-D391559EE5E3}"/>
              </a:ext>
            </a:extLst>
          </p:cNvPr>
          <p:cNvSpPr/>
          <p:nvPr/>
        </p:nvSpPr>
        <p:spPr>
          <a:xfrm>
            <a:off x="1143000" y="3619500"/>
            <a:ext cx="4038600" cy="45719"/>
          </a:xfrm>
          <a:prstGeom prst="rect">
            <a:avLst/>
          </a:prstGeom>
          <a:solidFill>
            <a:schemeClr val="bg1"/>
          </a:solidFill>
          <a:ln>
            <a:solidFill>
              <a:srgbClr val="3419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1F0857A-5CD7-4A32-BF12-DE3FFC386129}"/>
              </a:ext>
            </a:extLst>
          </p:cNvPr>
          <p:cNvSpPr txBox="1"/>
          <p:nvPr/>
        </p:nvSpPr>
        <p:spPr>
          <a:xfrm>
            <a:off x="6705600" y="9029700"/>
            <a:ext cx="967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B26D0C-00DA-457A-ADB2-2299D228141B}"/>
              </a:ext>
            </a:extLst>
          </p:cNvPr>
          <p:cNvSpPr txBox="1"/>
          <p:nvPr/>
        </p:nvSpPr>
        <p:spPr>
          <a:xfrm>
            <a:off x="6705600" y="1943100"/>
            <a:ext cx="967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CEPE</a:t>
            </a: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 학습 단계는 </a:t>
            </a: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1 - 8</a:t>
            </a: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단계로 나누어 집니다</a:t>
            </a: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01DB2BA-FEBD-49AD-A260-4E1A9434D5F3}"/>
              </a:ext>
            </a:extLst>
          </p:cNvPr>
          <p:cNvSpPr txBox="1"/>
          <p:nvPr/>
        </p:nvSpPr>
        <p:spPr>
          <a:xfrm>
            <a:off x="6705600" y="2476500"/>
            <a:ext cx="96774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3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 레벨에서는 문법적으로 가정법까지 진도를 나갔고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때때로 교수님께서 </a:t>
            </a:r>
            <a:endParaRPr lang="en-US" altLang="ko-KR" sz="24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B1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정도의 지문과 문제들을 가져오셔서 풀어 보기도 했습니다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  <a:endParaRPr lang="en-US" altLang="ko-KR" sz="32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5FCDD89-39A9-4022-8FAA-8F79B35F2E16}"/>
              </a:ext>
            </a:extLst>
          </p:cNvPr>
          <p:cNvGrpSpPr/>
          <p:nvPr/>
        </p:nvGrpSpPr>
        <p:grpSpPr>
          <a:xfrm>
            <a:off x="6705600" y="3619500"/>
            <a:ext cx="10439400" cy="1733729"/>
            <a:chOff x="6705600" y="5600700"/>
            <a:chExt cx="10439400" cy="1733729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675E44F2-A0B1-4F53-B08E-2DC75439C07E}"/>
                </a:ext>
              </a:extLst>
            </p:cNvPr>
            <p:cNvSpPr txBox="1"/>
            <p:nvPr/>
          </p:nvSpPr>
          <p:spPr>
            <a:xfrm>
              <a:off x="6705600" y="5600700"/>
              <a:ext cx="10058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Wingdings" panose="05000000000000000000" pitchFamily="2" charset="2"/>
                <a:buChar char="§"/>
              </a:pPr>
              <a:r>
                <a:rPr lang="ko-KR" altLang="en-US" sz="3200" dirty="0">
                  <a:solidFill>
                    <a:srgbClr val="341986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교양과목 및 수업시간의 선택</a:t>
              </a:r>
              <a:endPara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D94413B-EFF3-4157-BF81-AB3F69B8CBF1}"/>
                </a:ext>
              </a:extLst>
            </p:cNvPr>
            <p:cNvSpPr txBox="1"/>
            <p:nvPr/>
          </p:nvSpPr>
          <p:spPr>
            <a:xfrm>
              <a:off x="6705600" y="6134100"/>
              <a:ext cx="104394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수업시간의 경우 오전과 오후로 나누어 져 있으며 본인의 생활 방식 및 일정에 맞추어</a:t>
              </a:r>
              <a:endPara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선택하면 되겠습니다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교양 과목의 경우 멕시코의 역사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,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춤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,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연극 등 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3~4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가지 과목이 </a:t>
              </a:r>
              <a:endPara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있습니다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    </a:t>
              </a:r>
              <a:endPara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A8623365-9292-4A5C-9A82-FBD40E8CF558}"/>
              </a:ext>
            </a:extLst>
          </p:cNvPr>
          <p:cNvSpPr txBox="1"/>
          <p:nvPr/>
        </p:nvSpPr>
        <p:spPr>
          <a:xfrm>
            <a:off x="6705600" y="5600700"/>
            <a:ext cx="10058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시험은 </a:t>
            </a: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</a:t>
            </a: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주차 수업의 종료 후 이루어지고</a:t>
            </a: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문법 및 독해 시험과</a:t>
            </a:r>
            <a:endParaRPr lang="en-US" altLang="ko-KR" sz="32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스피치 시험으로 나누어 집니다</a:t>
            </a: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CC42745-0022-4C12-BE68-5DF00841C9E7}"/>
              </a:ext>
            </a:extLst>
          </p:cNvPr>
          <p:cNvSpPr txBox="1"/>
          <p:nvPr/>
        </p:nvSpPr>
        <p:spPr>
          <a:xfrm>
            <a:off x="6705600" y="7124700"/>
            <a:ext cx="10058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시험 통과 후 다음 강의를 신청하면 수업 단계가 올라갑니다</a:t>
            </a: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또 수업의 난이도가 자기와 맞지 않는다고 판단 될 경우 상의 후 </a:t>
            </a:r>
            <a:endParaRPr lang="en-US" altLang="ko-KR" sz="32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간단한 시험을 통해 학기 중 수업 단계를 높일 수 있습니다</a:t>
            </a: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93524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C41BE7B8-5B69-46E4-8DE5-C1956824B6FD}"/>
              </a:ext>
            </a:extLst>
          </p:cNvPr>
          <p:cNvSpPr txBox="1"/>
          <p:nvPr/>
        </p:nvSpPr>
        <p:spPr>
          <a:xfrm>
            <a:off x="1143000" y="6972300"/>
            <a:ext cx="4953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등록금의 경우 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CEPE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직접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지불 할 수도 있고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고지서를 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메일로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받고 은행에서 현금으로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입금해야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할 수도 있습니다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163BC90-6CEF-4F6E-9355-B46E173DD27C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27B775A-7386-409D-B599-DA0E50FF0122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3B113D-A8C1-4867-B7C6-63FCFF5C95FF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</a:t>
            </a:r>
            <a:r>
              <a:rPr lang="ko-KR" altLang="en-US" sz="1500" dirty="0">
                <a:solidFill>
                  <a:srgbClr val="FF505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2E1F72-9FFC-4B29-98B8-1206EF384C25}"/>
              </a:ext>
            </a:extLst>
          </p:cNvPr>
          <p:cNvSpPr txBox="1"/>
          <p:nvPr/>
        </p:nvSpPr>
        <p:spPr>
          <a:xfrm>
            <a:off x="9906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7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C05005-E8EC-4B17-B92D-D5185F5E48FD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현장학습 설명회</a:t>
            </a:r>
          </a:p>
        </p:txBody>
      </p:sp>
      <p:grpSp>
        <p:nvGrpSpPr>
          <p:cNvPr id="22" name="그룹 1001">
            <a:extLst>
              <a:ext uri="{FF2B5EF4-FFF2-40B4-BE49-F238E27FC236}">
                <a16:creationId xmlns:a16="http://schemas.microsoft.com/office/drawing/2014/main" id="{B6B712F7-8C56-4B7D-BC5D-816A26105CBC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  <a:solidFill>
            <a:srgbClr val="483F63"/>
          </a:solidFill>
        </p:grpSpPr>
        <p:pic>
          <p:nvPicPr>
            <p:cNvPr id="23" name="Object 3">
              <a:extLst>
                <a:ext uri="{FF2B5EF4-FFF2-40B4-BE49-F238E27FC236}">
                  <a16:creationId xmlns:a16="http://schemas.microsoft.com/office/drawing/2014/main" id="{53DBFBD9-E5D3-4B78-A97C-285EFEAA1A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  <a:grpFill/>
            <a:ln>
              <a:noFill/>
            </a:ln>
          </p:spPr>
        </p:pic>
      </p:grpSp>
      <p:grpSp>
        <p:nvGrpSpPr>
          <p:cNvPr id="24" name="그룹 1002">
            <a:extLst>
              <a:ext uri="{FF2B5EF4-FFF2-40B4-BE49-F238E27FC236}">
                <a16:creationId xmlns:a16="http://schemas.microsoft.com/office/drawing/2014/main" id="{B4F41772-DDBF-4B7A-AFFE-ACBEEEEDFCFC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  <a:solidFill>
            <a:srgbClr val="483F63"/>
          </a:solidFill>
        </p:grpSpPr>
        <p:pic>
          <p:nvPicPr>
            <p:cNvPr id="25" name="Object 8">
              <a:extLst>
                <a:ext uri="{FF2B5EF4-FFF2-40B4-BE49-F238E27FC236}">
                  <a16:creationId xmlns:a16="http://schemas.microsoft.com/office/drawing/2014/main" id="{D9AB6530-EB4B-4D1D-AAF7-B47365A0F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  <a:grpFill/>
          </p:spPr>
        </p:pic>
      </p:grpSp>
      <p:pic>
        <p:nvPicPr>
          <p:cNvPr id="13" name="Object 28">
            <a:extLst>
              <a:ext uri="{FF2B5EF4-FFF2-40B4-BE49-F238E27FC236}">
                <a16:creationId xmlns:a16="http://schemas.microsoft.com/office/drawing/2014/main" id="{1AC1D7F0-5DFC-4953-8BFD-E9295D31AE5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480607" y="5100061"/>
            <a:ext cx="7010094" cy="8559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62F0F18-72E3-4CD2-A38E-327B8B582C00}"/>
              </a:ext>
            </a:extLst>
          </p:cNvPr>
          <p:cNvSpPr txBox="1"/>
          <p:nvPr/>
        </p:nvSpPr>
        <p:spPr>
          <a:xfrm>
            <a:off x="990600" y="2019300"/>
            <a:ext cx="4572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학습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65B65F-67FC-43C3-853B-1750C027D250}"/>
              </a:ext>
            </a:extLst>
          </p:cNvPr>
          <p:cNvSpPr txBox="1"/>
          <p:nvPr/>
        </p:nvSpPr>
        <p:spPr>
          <a:xfrm>
            <a:off x="2057400" y="4758035"/>
            <a:ext cx="2667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등록</a:t>
            </a:r>
            <a:r>
              <a:rPr lang="en-US" altLang="ko-KR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수업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C908B78-AC1F-4829-893E-D391559EE5E3}"/>
              </a:ext>
            </a:extLst>
          </p:cNvPr>
          <p:cNvSpPr/>
          <p:nvPr/>
        </p:nvSpPr>
        <p:spPr>
          <a:xfrm>
            <a:off x="1143000" y="3619500"/>
            <a:ext cx="4038600" cy="45719"/>
          </a:xfrm>
          <a:prstGeom prst="rect">
            <a:avLst/>
          </a:prstGeom>
          <a:solidFill>
            <a:schemeClr val="bg1"/>
          </a:solidFill>
          <a:ln>
            <a:solidFill>
              <a:srgbClr val="3419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1F0857A-5CD7-4A32-BF12-DE3FFC386129}"/>
              </a:ext>
            </a:extLst>
          </p:cNvPr>
          <p:cNvSpPr txBox="1"/>
          <p:nvPr/>
        </p:nvSpPr>
        <p:spPr>
          <a:xfrm>
            <a:off x="6705600" y="9029700"/>
            <a:ext cx="967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26" name="그림 25" descr="텍스트, 영수증이(가) 표시된 사진&#10;&#10;자동 생성된 설명">
            <a:extLst>
              <a:ext uri="{FF2B5EF4-FFF2-40B4-BE49-F238E27FC236}">
                <a16:creationId xmlns:a16="http://schemas.microsoft.com/office/drawing/2014/main" id="{BE638E5A-2A49-4A49-8EA7-9D11BB49F2C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"/>
          <a:stretch/>
        </p:blipFill>
        <p:spPr>
          <a:xfrm rot="5400000">
            <a:off x="10741817" y="2855120"/>
            <a:ext cx="6710364" cy="5029200"/>
          </a:xfrm>
          <a:prstGeom prst="rect">
            <a:avLst/>
          </a:prstGeom>
          <a:ln w="19050">
            <a:solidFill>
              <a:srgbClr val="341986"/>
            </a:solidFill>
          </a:ln>
        </p:spPr>
      </p:pic>
      <p:pic>
        <p:nvPicPr>
          <p:cNvPr id="28" name="그림 27" descr="텍스트이(가) 표시된 사진&#10;&#10;자동 생성된 설명">
            <a:extLst>
              <a:ext uri="{FF2B5EF4-FFF2-40B4-BE49-F238E27FC236}">
                <a16:creationId xmlns:a16="http://schemas.microsoft.com/office/drawing/2014/main" id="{7ACF3160-4819-42AF-9E15-8BB2FADA6F4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" t="26640" r="809" b="10557"/>
          <a:stretch/>
        </p:blipFill>
        <p:spPr>
          <a:xfrm>
            <a:off x="6477000" y="2014538"/>
            <a:ext cx="5078798" cy="6710362"/>
          </a:xfrm>
          <a:prstGeom prst="rect">
            <a:avLst/>
          </a:prstGeom>
          <a:ln w="19050">
            <a:solidFill>
              <a:srgbClr val="341986"/>
            </a:solidFill>
          </a:ln>
        </p:spPr>
      </p:pic>
    </p:spTree>
    <p:extLst>
      <p:ext uri="{BB962C8B-B14F-4D97-AF65-F5344CB8AC3E}">
        <p14:creationId xmlns:p14="http://schemas.microsoft.com/office/powerpoint/2010/main" val="5991504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C41BE7B8-5B69-46E4-8DE5-C1956824B6FD}"/>
              </a:ext>
            </a:extLst>
          </p:cNvPr>
          <p:cNvSpPr txBox="1"/>
          <p:nvPr/>
        </p:nvSpPr>
        <p:spPr>
          <a:xfrm>
            <a:off x="1143000" y="6972300"/>
            <a:ext cx="4953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결국 준비한 만큼 가서 얻을 수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있습니다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충분한 준비가 없다면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가느니 만 못할 수도 있습니다</a:t>
            </a:r>
            <a:r>
              <a: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163BC90-6CEF-4F6E-9355-B46E173DD27C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27B775A-7386-409D-B599-DA0E50FF0122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3B113D-A8C1-4867-B7C6-63FCFF5C95FF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</a:t>
            </a:r>
            <a:r>
              <a:rPr lang="ko-KR" altLang="en-US" sz="1500" dirty="0">
                <a:solidFill>
                  <a:srgbClr val="FF505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2E1F72-9FFC-4B29-98B8-1206EF384C25}"/>
              </a:ext>
            </a:extLst>
          </p:cNvPr>
          <p:cNvSpPr txBox="1"/>
          <p:nvPr/>
        </p:nvSpPr>
        <p:spPr>
          <a:xfrm>
            <a:off x="9906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8</a:t>
            </a:r>
            <a:endParaRPr lang="ko-KR" altLang="en-US" sz="15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C05005-E8EC-4B17-B92D-D5185F5E48FD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현장학습 설명회</a:t>
            </a:r>
          </a:p>
        </p:txBody>
      </p:sp>
      <p:grpSp>
        <p:nvGrpSpPr>
          <p:cNvPr id="22" name="그룹 1001">
            <a:extLst>
              <a:ext uri="{FF2B5EF4-FFF2-40B4-BE49-F238E27FC236}">
                <a16:creationId xmlns:a16="http://schemas.microsoft.com/office/drawing/2014/main" id="{B6B712F7-8C56-4B7D-BC5D-816A26105CBC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  <a:solidFill>
            <a:srgbClr val="483F63"/>
          </a:solidFill>
        </p:grpSpPr>
        <p:pic>
          <p:nvPicPr>
            <p:cNvPr id="23" name="Object 3">
              <a:extLst>
                <a:ext uri="{FF2B5EF4-FFF2-40B4-BE49-F238E27FC236}">
                  <a16:creationId xmlns:a16="http://schemas.microsoft.com/office/drawing/2014/main" id="{53DBFBD9-E5D3-4B78-A97C-285EFEAA1A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  <a:grpFill/>
            <a:ln>
              <a:noFill/>
            </a:ln>
          </p:spPr>
        </p:pic>
      </p:grpSp>
      <p:grpSp>
        <p:nvGrpSpPr>
          <p:cNvPr id="24" name="그룹 1002">
            <a:extLst>
              <a:ext uri="{FF2B5EF4-FFF2-40B4-BE49-F238E27FC236}">
                <a16:creationId xmlns:a16="http://schemas.microsoft.com/office/drawing/2014/main" id="{B4F41772-DDBF-4B7A-AFFE-ACBEEEEDFCFC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  <a:solidFill>
            <a:srgbClr val="483F63"/>
          </a:solidFill>
        </p:grpSpPr>
        <p:pic>
          <p:nvPicPr>
            <p:cNvPr id="25" name="Object 8">
              <a:extLst>
                <a:ext uri="{FF2B5EF4-FFF2-40B4-BE49-F238E27FC236}">
                  <a16:creationId xmlns:a16="http://schemas.microsoft.com/office/drawing/2014/main" id="{D9AB6530-EB4B-4D1D-AAF7-B47365A0F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  <a:grpFill/>
          </p:spPr>
        </p:pic>
      </p:grpSp>
      <p:pic>
        <p:nvPicPr>
          <p:cNvPr id="13" name="Object 28">
            <a:extLst>
              <a:ext uri="{FF2B5EF4-FFF2-40B4-BE49-F238E27FC236}">
                <a16:creationId xmlns:a16="http://schemas.microsoft.com/office/drawing/2014/main" id="{1AC1D7F0-5DFC-4953-8BFD-E9295D31AE5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480607" y="5100061"/>
            <a:ext cx="7010094" cy="8559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62F0F18-72E3-4CD2-A38E-327B8B582C00}"/>
              </a:ext>
            </a:extLst>
          </p:cNvPr>
          <p:cNvSpPr txBox="1"/>
          <p:nvPr/>
        </p:nvSpPr>
        <p:spPr>
          <a:xfrm>
            <a:off x="990600" y="2019300"/>
            <a:ext cx="4572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8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준비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65B65F-67FC-43C3-853B-1750C027D250}"/>
              </a:ext>
            </a:extLst>
          </p:cNvPr>
          <p:cNvSpPr txBox="1"/>
          <p:nvPr/>
        </p:nvSpPr>
        <p:spPr>
          <a:xfrm>
            <a:off x="2057400" y="4758035"/>
            <a:ext cx="2667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어떻게 준비할까</a:t>
            </a:r>
            <a:r>
              <a:rPr lang="en-US" altLang="ko-KR" sz="54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54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C908B78-AC1F-4829-893E-D391559EE5E3}"/>
              </a:ext>
            </a:extLst>
          </p:cNvPr>
          <p:cNvSpPr/>
          <p:nvPr/>
        </p:nvSpPr>
        <p:spPr>
          <a:xfrm>
            <a:off x="1143000" y="3619500"/>
            <a:ext cx="4038600" cy="45719"/>
          </a:xfrm>
          <a:prstGeom prst="rect">
            <a:avLst/>
          </a:prstGeom>
          <a:solidFill>
            <a:schemeClr val="bg1"/>
          </a:solidFill>
          <a:ln>
            <a:solidFill>
              <a:srgbClr val="3419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1F0857A-5CD7-4A32-BF12-DE3FFC386129}"/>
              </a:ext>
            </a:extLst>
          </p:cNvPr>
          <p:cNvSpPr txBox="1"/>
          <p:nvPr/>
        </p:nvSpPr>
        <p:spPr>
          <a:xfrm>
            <a:off x="6705600" y="9029700"/>
            <a:ext cx="967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82B4FEE-6003-45F0-8D65-F124E84D4FD6}"/>
              </a:ext>
            </a:extLst>
          </p:cNvPr>
          <p:cNvGrpSpPr/>
          <p:nvPr/>
        </p:nvGrpSpPr>
        <p:grpSpPr>
          <a:xfrm>
            <a:off x="6705600" y="7353300"/>
            <a:ext cx="9677400" cy="1364397"/>
            <a:chOff x="6705600" y="1485900"/>
            <a:chExt cx="9677400" cy="136439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8B26D0C-00DA-457A-ADB2-2299D228141B}"/>
                </a:ext>
              </a:extLst>
            </p:cNvPr>
            <p:cNvSpPr txBox="1"/>
            <p:nvPr/>
          </p:nvSpPr>
          <p:spPr>
            <a:xfrm>
              <a:off x="6705600" y="1485900"/>
              <a:ext cx="9677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Wingdings" panose="05000000000000000000" pitchFamily="2" charset="2"/>
                <a:buChar char="§"/>
              </a:pPr>
              <a:r>
                <a:rPr lang="ko-KR" altLang="en-US" sz="3200" dirty="0">
                  <a:solidFill>
                    <a:srgbClr val="341986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언어 공부의 꽃은 어휘 공부</a:t>
              </a:r>
              <a:endPara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01DB2BA-FEBD-49AD-A260-4E1A9434D5F3}"/>
                </a:ext>
              </a:extLst>
            </p:cNvPr>
            <p:cNvSpPr txBox="1"/>
            <p:nvPr/>
          </p:nvSpPr>
          <p:spPr>
            <a:xfrm>
              <a:off x="6705600" y="2019300"/>
              <a:ext cx="96774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단어 암기가 아닌 번역 및 작문 등 문장의 공부가 도움이 되었던 것 같습니다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</a:t>
              </a:r>
            </a:p>
            <a:p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 </a:t>
              </a:r>
              <a:r>
                <a:rPr lang="en-US" altLang="ko-KR" sz="2400" dirty="0" err="1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Reforma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, La jornada 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등의 기사 사이트들을 </a:t>
              </a:r>
              <a:r>
                <a:rPr lang="ko-KR" altLang="en-US" sz="2400" dirty="0" err="1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추천드립니다</a:t>
              </a:r>
              <a:r>
                <a:rPr lang="en-US" altLang="ko-KR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</a:t>
              </a:r>
              <a:r>
                <a:rPr lang="ko-KR" altLang="en-US" sz="2400" dirty="0">
                  <a:solidFill>
                    <a:srgbClr val="483F6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endParaRPr lang="en-US" altLang="ko-KR" sz="28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A742BAA6-6130-46EB-84F9-8DCFFA865D45}"/>
              </a:ext>
            </a:extLst>
          </p:cNvPr>
          <p:cNvSpPr txBox="1"/>
          <p:nvPr/>
        </p:nvSpPr>
        <p:spPr>
          <a:xfrm>
            <a:off x="6705600" y="1562100"/>
            <a:ext cx="967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환전 및 체크카드</a:t>
            </a:r>
            <a:endParaRPr lang="en-US" altLang="ko-KR" sz="32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21C3156-D52E-4A20-9222-C5C0A51131D0}"/>
              </a:ext>
            </a:extLst>
          </p:cNvPr>
          <p:cNvSpPr txBox="1"/>
          <p:nvPr/>
        </p:nvSpPr>
        <p:spPr>
          <a:xfrm>
            <a:off x="6705600" y="2095500"/>
            <a:ext cx="967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공항에도 충분한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ATM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기가 있기 때문에 출금이 가능합니다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hlinkClick r:id="rId5"/>
              </a:rPr>
              <a:t>https://blog.naver.com/paple21/221478856225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출금 방법 입니다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26357CE-C15C-4C19-9384-294114A27468}"/>
              </a:ext>
            </a:extLst>
          </p:cNvPr>
          <p:cNvSpPr txBox="1"/>
          <p:nvPr/>
        </p:nvSpPr>
        <p:spPr>
          <a:xfrm>
            <a:off x="6705600" y="3009900"/>
            <a:ext cx="967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우버 및 </a:t>
            </a:r>
            <a:r>
              <a:rPr lang="ko-KR" altLang="en-US" sz="3200" dirty="0" err="1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페이팔</a:t>
            </a: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 등록이 필요한 어플은 미리 준비하기</a:t>
            </a:r>
            <a:endParaRPr lang="en-US" altLang="ko-KR" sz="3200" dirty="0">
              <a:solidFill>
                <a:srgbClr val="34198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8A95BE6-F6A6-46AC-B4E0-0C71049B9926}"/>
              </a:ext>
            </a:extLst>
          </p:cNvPr>
          <p:cNvSpPr txBox="1"/>
          <p:nvPr/>
        </p:nvSpPr>
        <p:spPr>
          <a:xfrm>
            <a:off x="6705600" y="3841015"/>
            <a:ext cx="967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어떤 옷을 챙겨가야 할까</a:t>
            </a: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3CB773A-E064-4A91-86B1-EF6AE13CC30E}"/>
              </a:ext>
            </a:extLst>
          </p:cNvPr>
          <p:cNvSpPr txBox="1"/>
          <p:nvPr/>
        </p:nvSpPr>
        <p:spPr>
          <a:xfrm>
            <a:off x="6705600" y="4374415"/>
            <a:ext cx="967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온난한 기후이기 때문에 너무 두꺼운 옷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패딩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종류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없어도 충분합니다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그렇지만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 중으로 귀국 할 예정이라면 조금의 준비는 필요합니다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  <a:endParaRPr lang="en-US" altLang="ko-KR" sz="28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3ACC136-E8BC-44EC-A413-C707C7BF4DDF}"/>
              </a:ext>
            </a:extLst>
          </p:cNvPr>
          <p:cNvSpPr txBox="1"/>
          <p:nvPr/>
        </p:nvSpPr>
        <p:spPr>
          <a:xfrm>
            <a:off x="6705600" y="5372100"/>
            <a:ext cx="967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ko-KR" altLang="en-US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뭘 챙겨가면 좋을까</a:t>
            </a:r>
            <a:r>
              <a:rPr lang="en-US" altLang="ko-KR" sz="3200" dirty="0">
                <a:solidFill>
                  <a:srgbClr val="34198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A6CADAF-21F7-4945-BED3-8793FD6D58E2}"/>
              </a:ext>
            </a:extLst>
          </p:cNvPr>
          <p:cNvSpPr txBox="1"/>
          <p:nvPr/>
        </p:nvSpPr>
        <p:spPr>
          <a:xfrm>
            <a:off x="6705600" y="5905500"/>
            <a:ext cx="967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대부분의 물건들은 현지에서 구할 수 있고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전기 제품의 경우 전압이 맞지 않아     </a:t>
            </a:r>
            <a:endParaRPr lang="en-US" altLang="ko-KR" sz="24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제대로 작동하지 않습니다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그렇기 때문에 상비약 및 공부할 책들만 챙겨가도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큰</a:t>
            </a:r>
            <a:endParaRPr lang="en-US" altLang="ko-KR" sz="2400" dirty="0">
              <a:solidFill>
                <a:srgbClr val="483F6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</a:t>
            </a:r>
            <a:r>
              <a:rPr lang="ko-KR" altLang="en-US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문제는 없습니다</a:t>
            </a:r>
            <a:r>
              <a:rPr lang="en-US" altLang="ko-KR" sz="2400" dirty="0">
                <a:solidFill>
                  <a:srgbClr val="483F6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049960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01F29FCE-4258-4974-A0A1-416DC371C7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3419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1001">
            <a:extLst>
              <a:ext uri="{FF2B5EF4-FFF2-40B4-BE49-F238E27FC236}">
                <a16:creationId xmlns:a16="http://schemas.microsoft.com/office/drawing/2014/main" id="{09C37B68-8681-4D1D-AD0D-52A32660266F}"/>
              </a:ext>
            </a:extLst>
          </p:cNvPr>
          <p:cNvGrpSpPr/>
          <p:nvPr/>
        </p:nvGrpSpPr>
        <p:grpSpPr>
          <a:xfrm>
            <a:off x="1105122" y="944430"/>
            <a:ext cx="15846429" cy="85593"/>
            <a:chOff x="1219643" y="944430"/>
            <a:chExt cx="15846429" cy="85593"/>
          </a:xfrm>
        </p:grpSpPr>
        <p:pic>
          <p:nvPicPr>
            <p:cNvPr id="8" name="Object 3">
              <a:extLst>
                <a:ext uri="{FF2B5EF4-FFF2-40B4-BE49-F238E27FC236}">
                  <a16:creationId xmlns:a16="http://schemas.microsoft.com/office/drawing/2014/main" id="{82DD991E-BB44-4476-A77D-DB9D1E7BBE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1219643" y="944430"/>
              <a:ext cx="15846429" cy="85593"/>
            </a:xfrm>
            <a:prstGeom prst="rect">
              <a:avLst/>
            </a:prstGeom>
          </p:spPr>
        </p:pic>
      </p:grpSp>
      <p:grpSp>
        <p:nvGrpSpPr>
          <p:cNvPr id="9" name="그룹 1002">
            <a:extLst>
              <a:ext uri="{FF2B5EF4-FFF2-40B4-BE49-F238E27FC236}">
                <a16:creationId xmlns:a16="http://schemas.microsoft.com/office/drawing/2014/main" id="{FDAF8276-7071-45A6-9580-4836F454473C}"/>
              </a:ext>
            </a:extLst>
          </p:cNvPr>
          <p:cNvGrpSpPr/>
          <p:nvPr/>
        </p:nvGrpSpPr>
        <p:grpSpPr>
          <a:xfrm>
            <a:off x="1105122" y="9251316"/>
            <a:ext cx="15846429" cy="85593"/>
            <a:chOff x="1219643" y="9251316"/>
            <a:chExt cx="15846429" cy="85593"/>
          </a:xfrm>
        </p:grpSpPr>
        <p:pic>
          <p:nvPicPr>
            <p:cNvPr id="10" name="Object 8">
              <a:extLst>
                <a:ext uri="{FF2B5EF4-FFF2-40B4-BE49-F238E27FC236}">
                  <a16:creationId xmlns:a16="http://schemas.microsoft.com/office/drawing/2014/main" id="{BA52B161-778E-43E7-8800-36F3874881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1219643" y="9251316"/>
              <a:ext cx="15846429" cy="85593"/>
            </a:xfrm>
            <a:prstGeom prst="rect">
              <a:avLst/>
            </a:prstGeom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0F8B5411-F53E-4823-88CB-4718D02E3A2E}"/>
              </a:ext>
            </a:extLst>
          </p:cNvPr>
          <p:cNvSpPr txBox="1"/>
          <p:nvPr/>
        </p:nvSpPr>
        <p:spPr>
          <a:xfrm>
            <a:off x="7749789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스페인중남미학과</a:t>
            </a:r>
            <a:endParaRPr lang="ko-KR" altLang="en-US" sz="15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9135F6-DC5F-4D44-AA7A-6BA4A972CC6D}"/>
              </a:ext>
            </a:extLst>
          </p:cNvPr>
          <p:cNvSpPr txBox="1"/>
          <p:nvPr/>
        </p:nvSpPr>
        <p:spPr>
          <a:xfrm>
            <a:off x="304800" y="94869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20150259</a:t>
            </a:r>
            <a:endParaRPr lang="ko-KR" altLang="en-US" sz="15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6805A3-2D52-45C7-87CB-FE42793E1D85}"/>
              </a:ext>
            </a:extLst>
          </p:cNvPr>
          <p:cNvSpPr txBox="1"/>
          <p:nvPr/>
        </p:nvSpPr>
        <p:spPr>
          <a:xfrm>
            <a:off x="14401800" y="9486003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이재현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6278700-5D09-4BA3-A953-BFA531980E97}"/>
              </a:ext>
            </a:extLst>
          </p:cNvPr>
          <p:cNvSpPr txBox="1"/>
          <p:nvPr/>
        </p:nvSpPr>
        <p:spPr>
          <a:xfrm>
            <a:off x="762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No. 9</a:t>
            </a:r>
            <a:endParaRPr lang="ko-KR" altLang="en-US" sz="15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07E1FF-228F-44A8-BAB6-506CC2F32745}"/>
              </a:ext>
            </a:extLst>
          </p:cNvPr>
          <p:cNvSpPr txBox="1"/>
          <p:nvPr/>
        </p:nvSpPr>
        <p:spPr>
          <a:xfrm>
            <a:off x="14782800" y="571500"/>
            <a:ext cx="27884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</a:t>
            </a:r>
            <a:r>
              <a:rPr lang="ko-KR" altLang="en-US" sz="150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현장학습 설명회</a:t>
            </a:r>
            <a:endParaRPr lang="ko-KR" altLang="en-US" sz="15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C1E5AF4-E7A4-4B81-8C18-C74B53A960D2}"/>
              </a:ext>
            </a:extLst>
          </p:cNvPr>
          <p:cNvSpPr txBox="1"/>
          <p:nvPr/>
        </p:nvSpPr>
        <p:spPr>
          <a:xfrm>
            <a:off x="13106400" y="7274600"/>
            <a:ext cx="9677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128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82624EE-D05D-4866-B034-17C3C03833EC}"/>
              </a:ext>
            </a:extLst>
          </p:cNvPr>
          <p:cNvSpPr txBox="1"/>
          <p:nvPr/>
        </p:nvSpPr>
        <p:spPr>
          <a:xfrm>
            <a:off x="914400" y="6057900"/>
            <a:ext cx="967740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감사합니다</a:t>
            </a:r>
            <a:r>
              <a:rPr lang="en-US" altLang="ko-KR" sz="15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:)</a:t>
            </a:r>
            <a:endParaRPr lang="ko-KR" altLang="en-US" sz="158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3083E3-BF43-4363-A67D-24D3C37C92E4}"/>
              </a:ext>
            </a:extLst>
          </p:cNvPr>
          <p:cNvSpPr txBox="1"/>
          <p:nvPr/>
        </p:nvSpPr>
        <p:spPr>
          <a:xfrm>
            <a:off x="914400" y="4589502"/>
            <a:ext cx="967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발표를 들어 주셔서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3C1D6B-5902-45D1-8D89-234D3404E60A}"/>
              </a:ext>
            </a:extLst>
          </p:cNvPr>
          <p:cNvSpPr txBox="1"/>
          <p:nvPr/>
        </p:nvSpPr>
        <p:spPr>
          <a:xfrm>
            <a:off x="990600" y="8648700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inbw1031@naver.com</a:t>
            </a:r>
            <a:endParaRPr lang="ko-KR" altLang="en-US" sz="28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35934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857</TotalTime>
  <Words>988</Words>
  <Application>Microsoft Office PowerPoint</Application>
  <PresentationFormat>사용자 지정</PresentationFormat>
  <Paragraphs>192</Paragraphs>
  <Slides>10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Calibri</vt:lpstr>
      <vt:lpstr>Wingdings</vt:lpstr>
      <vt:lpstr>맑은 고딕</vt:lpstr>
      <vt:lpstr>Arial</vt:lpstr>
      <vt:lpstr>배달의민족 주아</vt:lpstr>
      <vt:lpstr>에스코어 드림 4 Regular</vt:lpstr>
      <vt:lpstr>스웨거 TTF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신명선</cp:lastModifiedBy>
  <cp:revision>648</cp:revision>
  <dcterms:created xsi:type="dcterms:W3CDTF">2022-03-24T18:55:47Z</dcterms:created>
  <dcterms:modified xsi:type="dcterms:W3CDTF">2022-03-28T04:30:28Z</dcterms:modified>
</cp:coreProperties>
</file>