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2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3758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6587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5173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9907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954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8662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161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6025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0484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588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4860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21644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05944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25808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7646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57413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225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09275-B3D8-4FA3-9AD0-E16A8E3A2D9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72551-74D0-4296-B8CF-ACB226ED4F2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65439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r" defTabSz="914400" rtl="0" eaLnBrk="1" latinLnBrk="1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D0AC89-3657-71AC-282A-FDA9714F80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사물인터넷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dirty="0" err="1">
                <a:latin typeface="굴림" panose="020B0600000101010101" pitchFamily="50" charset="-127"/>
                <a:ea typeface="굴림" panose="020B0600000101010101" pitchFamily="50" charset="-127"/>
              </a:rPr>
              <a:t>lOT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):</a:t>
            </a:r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건강관리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0AF1B84-8F76-999E-4FFC-5FEBB6A017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일상을 지키는  스마트 헬스 케어 기술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ACAFD4-96BC-5435-76F2-F216128B8985}"/>
              </a:ext>
            </a:extLst>
          </p:cNvPr>
          <p:cNvSpPr txBox="1"/>
          <p:nvPr/>
        </p:nvSpPr>
        <p:spPr>
          <a:xfrm>
            <a:off x="1432954" y="2379023"/>
            <a:ext cx="3139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초등융합과학 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반 이예준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CABDFDD-0921-1A9F-D5F5-88D9F557E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437" y="600632"/>
            <a:ext cx="3135085" cy="190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751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647F4F-21C9-5B24-DB74-867E9C98C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 배경 및 필요성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C061FF-D6BF-36ED-2D5D-601B172313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3180A84-4708-D374-B459-D655D6FC23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2684008"/>
            <a:ext cx="6296596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📈 </a:t>
            </a: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고령화와 만성 질환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급증하는 환자와 의료비 부담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🔄 </a:t>
            </a: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패러다임의 변화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사후 '</a:t>
            </a:r>
            <a:r>
              <a:rPr kumimoji="0" lang="ko-KR" altLang="ko-KR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치료'에서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일상적 '</a:t>
            </a:r>
            <a:r>
              <a:rPr kumimoji="0" lang="ko-KR" altLang="ko-KR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예방'으로</a:t>
            </a:r>
            <a:endParaRPr kumimoji="0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🌐 </a:t>
            </a: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일상의 의료화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사물인터넷(</a:t>
            </a:r>
            <a:r>
              <a:rPr kumimoji="0" lang="ko-KR" altLang="ko-KR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IoT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)을 통한 24시간 밀착 케어</a:t>
            </a:r>
            <a:r>
              <a:rPr kumimoji="0" lang="ko-KR" altLang="ko-KR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ko-KR" altLang="ko-KR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32944C-BD10-E899-0877-0FF49B70DB41}"/>
              </a:ext>
            </a:extLst>
          </p:cNvPr>
          <p:cNvSpPr txBox="1"/>
          <p:nvPr/>
        </p:nvSpPr>
        <p:spPr>
          <a:xfrm>
            <a:off x="459180" y="3973675"/>
            <a:ext cx="56684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24</a:t>
            </a:r>
            <a:r>
              <a:rPr lang="ko-KR" altLang="en-US" sz="1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시간 밀착 케어</a:t>
            </a:r>
            <a:r>
              <a:rPr lang="en-US" altLang="ko-KR" sz="1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(</a:t>
            </a:r>
            <a:r>
              <a:rPr lang="ko-KR" altLang="en-US" sz="1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심박수</a:t>
            </a:r>
            <a:r>
              <a:rPr lang="en-US" altLang="ko-KR" sz="1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건강 지수 등을 확인 가능</a:t>
            </a:r>
            <a:r>
              <a:rPr lang="en-US" altLang="ko-KR" sz="1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)</a:t>
            </a:r>
            <a:endParaRPr lang="ko-KR" altLang="en-US" sz="1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42774277-E6E2-BDC7-6C5F-BDFFA583F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578" y="4464625"/>
            <a:ext cx="2925411" cy="158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화살표: 오른쪽 6">
            <a:extLst>
              <a:ext uri="{FF2B5EF4-FFF2-40B4-BE49-F238E27FC236}">
                <a16:creationId xmlns:a16="http://schemas.microsoft.com/office/drawing/2014/main" id="{F4671AA8-97E6-7D8B-8371-7805A0A5DCF1}"/>
              </a:ext>
            </a:extLst>
          </p:cNvPr>
          <p:cNvSpPr/>
          <p:nvPr/>
        </p:nvSpPr>
        <p:spPr>
          <a:xfrm>
            <a:off x="4568041" y="4948053"/>
            <a:ext cx="1444831" cy="435428"/>
          </a:xfrm>
          <a:prstGeom prst="rightArrow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3" name="Picture 5" descr="[어버이날전 배송] 시니어를 위해 탄생한 건강관리 스마트워치 | 버디케어">
            <a:extLst>
              <a:ext uri="{FF2B5EF4-FFF2-40B4-BE49-F238E27FC236}">
                <a16:creationId xmlns:a16="http://schemas.microsoft.com/office/drawing/2014/main" id="{6EBB83E6-CFF8-CF1D-67DA-6C763371B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396" y="4455250"/>
            <a:ext cx="2925410" cy="159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E90FC3A-5C8B-A498-FDEA-60EC97E20F38}"/>
              </a:ext>
            </a:extLst>
          </p:cNvPr>
          <p:cNvSpPr txBox="1"/>
          <p:nvPr/>
        </p:nvSpPr>
        <p:spPr>
          <a:xfrm>
            <a:off x="6012872" y="3969738"/>
            <a:ext cx="56684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노약자 혹은 건강이 </a:t>
            </a:r>
            <a:r>
              <a:rPr lang="ko-KR" altLang="en-US" sz="1400" b="1" dirty="0" err="1">
                <a:latin typeface="굴림체" panose="020B0609000101010101" pitchFamily="49" charset="-127"/>
                <a:ea typeface="굴림체" panose="020B0609000101010101" pitchFamily="49" charset="-127"/>
              </a:rPr>
              <a:t>안좋은</a:t>
            </a:r>
            <a:r>
              <a:rPr lang="ko-KR" altLang="en-US" sz="1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 사람들이 질병 예방 가능</a:t>
            </a:r>
          </a:p>
        </p:txBody>
      </p:sp>
    </p:spTree>
    <p:extLst>
      <p:ext uri="{BB962C8B-B14F-4D97-AF65-F5344CB8AC3E}">
        <p14:creationId xmlns:p14="http://schemas.microsoft.com/office/powerpoint/2010/main" val="603718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49C65D-EAA0-126E-C444-EE242BEE5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주요 활용 분야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43B5625-F441-D93B-6C41-BCCC0E169A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24346" y="2275087"/>
            <a:ext cx="6540252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⌚ </a:t>
            </a: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웨어러블 기기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스마트 </a:t>
            </a:r>
            <a:r>
              <a:rPr kumimoji="0" lang="ko-KR" altLang="ko-KR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워치를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통한 24시간 생체 신호 수집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🩺 </a:t>
            </a: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원격 환자 관리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집에서 측정한 </a:t>
            </a:r>
            <a:r>
              <a:rPr kumimoji="0" lang="ko-KR" altLang="ko-KR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혈당·혈압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데이터 병원 전송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💊 </a:t>
            </a: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스마트 복약 관리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약 먹는 시간 알림 및 실제 복용 여부 추적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🚨 </a:t>
            </a: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시니어 안전 돌봄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어르신 낙상 감지 및 자동 긴급 구조 요청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5" name="Picture 3" descr="보건소 스마트워치로 건강 관리 시작합니다! - 정책뉴스 | 뉴스 | 대한민국 정책브리핑">
            <a:extLst>
              <a:ext uri="{FF2B5EF4-FFF2-40B4-BE49-F238E27FC236}">
                <a16:creationId xmlns:a16="http://schemas.microsoft.com/office/drawing/2014/main" id="{8057F918-6C18-2DFF-A379-6CB8883DA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888" y="4454236"/>
            <a:ext cx="2369127" cy="177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D9B9A1-F0EB-261D-F506-D5683DA0627B}"/>
              </a:ext>
            </a:extLst>
          </p:cNvPr>
          <p:cNvSpPr txBox="1"/>
          <p:nvPr/>
        </p:nvSpPr>
        <p:spPr>
          <a:xfrm>
            <a:off x="712520" y="3966358"/>
            <a:ext cx="41721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굴림" panose="020B0600000101010101" pitchFamily="50" charset="-127"/>
                <a:ea typeface="굴림" panose="020B0600000101010101" pitchFamily="50" charset="-127"/>
              </a:rPr>
              <a:t>언제</a:t>
            </a: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600" dirty="0">
                <a:latin typeface="굴림" panose="020B0600000101010101" pitchFamily="50" charset="-127"/>
                <a:ea typeface="굴림" panose="020B0600000101010101" pitchFamily="50" charset="-127"/>
              </a:rPr>
              <a:t>어디서나 생체 정보 확인 가능</a:t>
            </a:r>
          </a:p>
        </p:txBody>
      </p:sp>
      <p:pic>
        <p:nvPicPr>
          <p:cNvPr id="3077" name="Picture 5" descr="갤럭시워치3 차고 넘어져 보니... &quot;낙상감지! 도움이 필요하세요?&quot; - 전자신문">
            <a:extLst>
              <a:ext uri="{FF2B5EF4-FFF2-40B4-BE49-F238E27FC236}">
                <a16:creationId xmlns:a16="http://schemas.microsoft.com/office/drawing/2014/main" id="{26C56EB1-C53D-E784-88D3-7D56DFE9B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386" y="4454236"/>
            <a:ext cx="3088573" cy="185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96E85AE-3176-B64E-D4A9-623FD810CBE0}"/>
              </a:ext>
            </a:extLst>
          </p:cNvPr>
          <p:cNvSpPr txBox="1"/>
          <p:nvPr/>
        </p:nvSpPr>
        <p:spPr>
          <a:xfrm>
            <a:off x="5177146" y="3966358"/>
            <a:ext cx="50430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>
                <a:latin typeface="굴림" panose="020B0600000101010101" pitchFamily="50" charset="-127"/>
                <a:ea typeface="굴림" panose="020B0600000101010101" pitchFamily="50" charset="-127"/>
              </a:rPr>
              <a:t>사용자에게 이상이 발생될 경우 자동 긴급 구조 요청</a:t>
            </a:r>
            <a:endParaRPr lang="ko-KR" altLang="en-US" sz="16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5676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B6C205-37F9-6D3B-882D-4E9CA98D5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작동 프로세스</a:t>
            </a:r>
            <a:r>
              <a:rPr lang="en-US" altLang="ko-KR" dirty="0"/>
              <a:t>(process)</a:t>
            </a:r>
            <a:endParaRPr lang="ko-KR" alt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A153DED-1A6B-748A-BC00-CA16DCF189B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69966" y="2575929"/>
            <a:ext cx="6873677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[수집] 생체 데이터 측정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➡️ 웨어러블 센서 기반 실시간 감지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[전송] 클라우드 이동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➡️ 블루투스/</a:t>
            </a:r>
            <a:r>
              <a:rPr kumimoji="0" lang="ko-KR" altLang="ko-KR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Wi-Fi를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통한 앱 전송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[분석] AI 데이터 분석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➡️ 누적 데이터 비교 및 이상 징후 파악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[조치] 실시간 맞춤 알림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➡️ 사용자 경고 및 </a:t>
            </a:r>
            <a:r>
              <a:rPr kumimoji="0" lang="ko-KR" altLang="ko-KR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보호자·의사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긴급 신호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F1ACB9-DDFB-8D17-47EE-98CE8935C1A0}"/>
              </a:ext>
            </a:extLst>
          </p:cNvPr>
          <p:cNvSpPr txBox="1"/>
          <p:nvPr/>
        </p:nvSpPr>
        <p:spPr>
          <a:xfrm>
            <a:off x="1682259" y="4220833"/>
            <a:ext cx="5933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돋움" panose="020B0600000101010101" pitchFamily="50" charset="-127"/>
                <a:ea typeface="돋움" panose="020B0600000101010101" pitchFamily="50" charset="-127"/>
              </a:rPr>
              <a:t>1.</a:t>
            </a:r>
            <a:r>
              <a:rPr lang="ko-KR" altLang="en-US" dirty="0">
                <a:latin typeface="돋움" panose="020B0600000101010101" pitchFamily="50" charset="-127"/>
                <a:ea typeface="돋움" panose="020B0600000101010101" pitchFamily="50" charset="-127"/>
              </a:rPr>
              <a:t>수집               </a:t>
            </a:r>
            <a:r>
              <a:rPr lang="en-US" altLang="ko-KR" dirty="0">
                <a:latin typeface="돋움" panose="020B0600000101010101" pitchFamily="50" charset="-127"/>
                <a:ea typeface="돋움" panose="020B0600000101010101" pitchFamily="50" charset="-127"/>
              </a:rPr>
              <a:t>2&amp;3 </a:t>
            </a:r>
            <a:r>
              <a:rPr lang="ko-KR" altLang="en-US" dirty="0">
                <a:latin typeface="돋움" panose="020B0600000101010101" pitchFamily="50" charset="-127"/>
                <a:ea typeface="돋움" panose="020B0600000101010101" pitchFamily="50" charset="-127"/>
              </a:rPr>
              <a:t>전송 및 분석</a:t>
            </a:r>
            <a:r>
              <a:rPr lang="en-US" altLang="ko-KR" dirty="0"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latin typeface="돋움" panose="020B0600000101010101" pitchFamily="50" charset="-127"/>
                <a:ea typeface="돋움" panose="020B0600000101010101" pitchFamily="50" charset="-127"/>
              </a:rPr>
              <a:t>           </a:t>
            </a:r>
            <a:r>
              <a:rPr lang="en-US" altLang="ko-KR" dirty="0"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dirty="0">
                <a:latin typeface="돋움" panose="020B0600000101010101" pitchFamily="50" charset="-127"/>
                <a:ea typeface="돋움" panose="020B0600000101010101" pitchFamily="50" charset="-127"/>
              </a:rPr>
              <a:t>조치</a:t>
            </a:r>
          </a:p>
        </p:txBody>
      </p:sp>
      <p:pic>
        <p:nvPicPr>
          <p:cNvPr id="4105" name="Picture 9" descr="The Role of Wearable Sensors in Cardiovascular Health Monitoring">
            <a:extLst>
              <a:ext uri="{FF2B5EF4-FFF2-40B4-BE49-F238E27FC236}">
                <a16:creationId xmlns:a16="http://schemas.microsoft.com/office/drawing/2014/main" id="{D5F03863-8CE8-82D5-30CE-C51E567FBA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146" y="4828437"/>
            <a:ext cx="1355528" cy="904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Revolutionizing Healthcare Analytics with AI &amp; Machine Learning">
            <a:extLst>
              <a:ext uri="{FF2B5EF4-FFF2-40B4-BE49-F238E27FC236}">
                <a16:creationId xmlns:a16="http://schemas.microsoft.com/office/drawing/2014/main" id="{71FA2263-95D5-28DB-4151-CAB5EB4DB8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247" y="4705805"/>
            <a:ext cx="2036698" cy="1310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Emergency Notification App: A Step-by-Step Development Guide">
            <a:extLst>
              <a:ext uri="{FF2B5EF4-FFF2-40B4-BE49-F238E27FC236}">
                <a16:creationId xmlns:a16="http://schemas.microsoft.com/office/drawing/2014/main" id="{5F15AB82-3E8E-1705-0029-351AFA423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887" y="4705805"/>
            <a:ext cx="2036698" cy="108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57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F173B5-45B1-856B-D22F-563E514A6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기대효과 및 결론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51414A-442C-5F6E-B76C-4F5E08E2F8A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46215" y="2318583"/>
            <a:ext cx="688650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🩺 </a:t>
            </a: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질병 조기 예방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미세한 신호 감지로 급성 질환 사전 차단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🌐 </a:t>
            </a: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의료 사각지대 해소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kumimoji="0" lang="ko-KR" altLang="ko-KR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시니어·지방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환자를 위한 보편적 의료 혜택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📊 </a:t>
            </a:r>
            <a:r>
              <a:rPr kumimoji="0" lang="ko-KR" altLang="ko-K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개인 맞춤형 의료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일상 데이터 기반의 정밀한 진단과 처방</a:t>
            </a:r>
            <a:r>
              <a:rPr kumimoji="0" lang="ko-KR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A0E41E-B98B-AB33-152B-179AF6663A46}"/>
              </a:ext>
            </a:extLst>
          </p:cNvPr>
          <p:cNvSpPr txBox="1"/>
          <p:nvPr/>
        </p:nvSpPr>
        <p:spPr>
          <a:xfrm>
            <a:off x="946068" y="3736769"/>
            <a:ext cx="4108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i="1" dirty="0">
                <a:latin typeface="휴먼옛체" panose="02030504000101010101" pitchFamily="18" charset="-127"/>
                <a:ea typeface="휴먼옛체" panose="02030504000101010101" pitchFamily="18" charset="-127"/>
              </a:rPr>
              <a:t>건강을 지키는 스마트한 기술</a:t>
            </a:r>
          </a:p>
        </p:txBody>
      </p:sp>
      <p:pic>
        <p:nvPicPr>
          <p:cNvPr id="5123" name="Picture 3" descr="2.9천개의 Smart watch old man 로열티 프리 이미지 및 스톡 사진 | Shutterstock">
            <a:extLst>
              <a:ext uri="{FF2B5EF4-FFF2-40B4-BE49-F238E27FC236}">
                <a16:creationId xmlns:a16="http://schemas.microsoft.com/office/drawing/2014/main" id="{795F33B5-9459-7544-1ED8-C873910B0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283" y="4532416"/>
            <a:ext cx="2380633" cy="190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기획] AI는 치매를 어디까지 볼 수 있을까 &lt; 기획 &lt; News &lt; 기사본문 - 디멘시아뉴스(dementianews)">
            <a:extLst>
              <a:ext uri="{FF2B5EF4-FFF2-40B4-BE49-F238E27FC236}">
                <a16:creationId xmlns:a16="http://schemas.microsoft.com/office/drawing/2014/main" id="{81604FE4-2737-3CFE-4AAC-5130A4768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945" y="4117275"/>
            <a:ext cx="3479470" cy="2319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446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BFF8B1D6-901E-89D8-57E0-E7E985F91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5688" y="2379418"/>
            <a:ext cx="6316683" cy="1293028"/>
          </a:xfrm>
        </p:spPr>
        <p:txBody>
          <a:bodyPr>
            <a:normAutofit fontScale="90000"/>
          </a:bodyPr>
          <a:lstStyle/>
          <a:p>
            <a:r>
              <a:rPr lang="ko-KR" altLang="en-US" sz="9600" dirty="0"/>
              <a:t>끝</a:t>
            </a:r>
            <a:r>
              <a:rPr lang="en-US" altLang="ko-KR" sz="9600" dirty="0"/>
              <a:t>(</a:t>
            </a:r>
            <a:r>
              <a:rPr lang="en-US" altLang="ko-KR" sz="9600" dirty="0" err="1"/>
              <a:t>gget</a:t>
            </a:r>
            <a:r>
              <a:rPr lang="en-US" altLang="ko-KR" sz="9600" dirty="0"/>
              <a:t>)</a:t>
            </a:r>
            <a:br>
              <a:rPr lang="en-US" altLang="ko-KR" sz="9600" dirty="0"/>
            </a:br>
            <a:r>
              <a:rPr lang="ko-KR" altLang="en-US" dirty="0"/>
              <a:t>감사합니다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2864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비행기 구름">
  <a:themeElements>
    <a:clrScheme name="비행기 구름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비행기 구름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비행기 구름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TM04033937[[fn=비행기 구름]]</Template>
  <TotalTime>54</TotalTime>
  <Words>267</Words>
  <Application>Microsoft Office PowerPoint</Application>
  <PresentationFormat>와이드스크린</PresentationFormat>
  <Paragraphs>29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4" baseType="lpstr">
      <vt:lpstr>굴림</vt:lpstr>
      <vt:lpstr>굴림체</vt:lpstr>
      <vt:lpstr>돋움</vt:lpstr>
      <vt:lpstr>바탕체</vt:lpstr>
      <vt:lpstr>휴먼옛체</vt:lpstr>
      <vt:lpstr>Arial</vt:lpstr>
      <vt:lpstr>Century Gothic</vt:lpstr>
      <vt:lpstr>비행기 구름</vt:lpstr>
      <vt:lpstr>사물인터넷(lOT):건강관리</vt:lpstr>
      <vt:lpstr> 배경 및 필요성</vt:lpstr>
      <vt:lpstr>주요 활용 분야</vt:lpstr>
      <vt:lpstr>작동 프로세스(process)</vt:lpstr>
      <vt:lpstr>기대효과 및 결론</vt:lpstr>
      <vt:lpstr>끝(gget) 감사합니다.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1</cp:revision>
  <dcterms:created xsi:type="dcterms:W3CDTF">2026-08-22T05:09:39Z</dcterms:created>
  <dcterms:modified xsi:type="dcterms:W3CDTF">2026-08-22T06:04:16Z</dcterms:modified>
</cp:coreProperties>
</file>