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9" r:id="rId3"/>
    <p:sldId id="260" r:id="rId4"/>
    <p:sldId id="258" r:id="rId5"/>
    <p:sldId id="261" r:id="rId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1893" y="11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32229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>
  <p:cSld name="BLANK"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dt" idx="2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ftr" idx="3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0" marR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0" marR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0" marR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0" marR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0" marR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0" marR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0" marR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0" marR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3" name="Google Shape;13;p2"/>
          <p:cNvSpPr/>
          <p:nvPr/>
        </p:nvSpPr>
        <p:spPr>
          <a:xfrm flipH="1">
            <a:off x="7211709" y="529226"/>
            <a:ext cx="1850700" cy="51966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4" name="Google Shape;14;p2"/>
          <p:cNvSpPr/>
          <p:nvPr/>
        </p:nvSpPr>
        <p:spPr>
          <a:xfrm>
            <a:off x="8487334" y="2496458"/>
            <a:ext cx="1150200" cy="32295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10152743" y="0"/>
            <a:ext cx="2039400" cy="57258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6" name="Google Shape;16;p2"/>
          <p:cNvSpPr/>
          <p:nvPr/>
        </p:nvSpPr>
        <p:spPr>
          <a:xfrm flipH="1">
            <a:off x="9637372" y="1487498"/>
            <a:ext cx="1509600" cy="42384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6166607" y="997266"/>
            <a:ext cx="1684200" cy="47286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8" name="Google Shape;18;p2"/>
          <p:cNvSpPr/>
          <p:nvPr/>
        </p:nvSpPr>
        <p:spPr>
          <a:xfrm flipH="1">
            <a:off x="1714191" y="529226"/>
            <a:ext cx="1850700" cy="519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-5613" y="0"/>
            <a:ext cx="2039400" cy="57258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0" name="Google Shape;20;p2"/>
          <p:cNvSpPr/>
          <p:nvPr/>
        </p:nvSpPr>
        <p:spPr>
          <a:xfrm flipH="1">
            <a:off x="2998518" y="1487498"/>
            <a:ext cx="1509600" cy="42384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1" name="Google Shape;21;p2"/>
          <p:cNvSpPr/>
          <p:nvPr/>
        </p:nvSpPr>
        <p:spPr>
          <a:xfrm>
            <a:off x="0" y="5725886"/>
            <a:ext cx="12192000" cy="1132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>
  <p:cSld name="TITLE">
    <p:bg>
      <p:bgPr>
        <a:solidFill>
          <a:schemeClr val="lt2"/>
        </a:soli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>
  <p:cSld name="OBJEC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sz="4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>
  <p:cSld name="SECTION_HEADER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algun Gothic"/>
              <a:buNone/>
              <a:defRPr sz="6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콘텐츠 2개" type="twoObj">
  <p:cSld name="TWO_OBJECT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sz="4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>
  <p:cSld name="TWO_OBJECTS_WITH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sz="4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sz="4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콘텐츠" type="objTx">
  <p:cSld name="OBJECT_WITH_CAPTION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Malgun Gothic"/>
              <a:buNone/>
              <a:defRPr sz="3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그림" type="picTx">
  <p:cSld name="PICTURE_WITH_CAPTIO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Malgun Gothic"/>
              <a:buNone/>
              <a:defRPr sz="3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5" name="Google Shape;65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텍스트" type="vertTx">
  <p:cSld name="VERTICAL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sz="4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type="vertTitleAndTx">
  <p:cSld name="VERTICAL_TITLE_AND_VERTICAL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sz="4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F5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7.pn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F51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/>
          <p:nvPr/>
        </p:nvSpPr>
        <p:spPr>
          <a:xfrm>
            <a:off x="4256624" y="3142888"/>
            <a:ext cx="3655635" cy="2582997"/>
          </a:xfrm>
          <a:custGeom>
            <a:avLst/>
            <a:gdLst/>
            <a:ahLst/>
            <a:cxnLst/>
            <a:rect l="l" t="t" r="r" b="b"/>
            <a:pathLst>
              <a:path w="3655635" h="2582997" extrusionOk="0">
                <a:moveTo>
                  <a:pt x="912650" y="0"/>
                </a:moveTo>
                <a:lnTo>
                  <a:pt x="917860" y="6604"/>
                </a:lnTo>
                <a:lnTo>
                  <a:pt x="1822016" y="6604"/>
                </a:lnTo>
                <a:lnTo>
                  <a:pt x="1822016" y="1152811"/>
                </a:lnTo>
                <a:lnTo>
                  <a:pt x="1825296" y="1156969"/>
                </a:lnTo>
                <a:lnTo>
                  <a:pt x="3655635" y="1156969"/>
                </a:lnTo>
                <a:lnTo>
                  <a:pt x="3655635" y="2582997"/>
                </a:lnTo>
                <a:lnTo>
                  <a:pt x="0" y="2582997"/>
                </a:lnTo>
                <a:lnTo>
                  <a:pt x="0" y="1156969"/>
                </a:lnTo>
                <a:lnTo>
                  <a:pt x="3" y="115696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6061964" y="4445462"/>
            <a:ext cx="686119" cy="249402"/>
          </a:xfrm>
          <a:prstGeom prst="roundRect">
            <a:avLst>
              <a:gd name="adj" fmla="val 16667"/>
            </a:avLst>
          </a:prstGeom>
          <a:solidFill>
            <a:srgbClr val="D8D8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4440686" y="4499867"/>
            <a:ext cx="686119" cy="1223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9" name="Google Shape;89;p13"/>
          <p:cNvSpPr/>
          <p:nvPr/>
        </p:nvSpPr>
        <p:spPr>
          <a:xfrm rot="10800000">
            <a:off x="6884375" y="4299855"/>
            <a:ext cx="327260" cy="11895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6246647" y="4440586"/>
            <a:ext cx="1604042" cy="1282286"/>
          </a:xfrm>
          <a:prstGeom prst="trapezoid">
            <a:avLst>
              <a:gd name="adj" fmla="val 48123"/>
            </a:avLst>
          </a:prstGeom>
          <a:solidFill>
            <a:srgbClr val="D8D8D8">
              <a:alpha val="5411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91" name="Google Shape;91;p13"/>
          <p:cNvSpPr/>
          <p:nvPr/>
        </p:nvSpPr>
        <p:spPr>
          <a:xfrm>
            <a:off x="2102118" y="997200"/>
            <a:ext cx="7987764" cy="4097994"/>
          </a:xfrm>
          <a:prstGeom prst="roundRect">
            <a:avLst>
              <a:gd name="adj" fmla="val 16667"/>
            </a:avLst>
          </a:prstGeom>
          <a:solidFill>
            <a:schemeClr val="lt1">
              <a:alpha val="50196"/>
            </a:schemeClr>
          </a:solidFill>
          <a:ln w="19050" cap="flat" cmpd="sng">
            <a:solidFill>
              <a:srgbClr val="062E53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8000" b="0" i="0" u="none" strike="noStrike" cap="none" dirty="0">
                <a:solidFill>
                  <a:schemeClr val="accent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sym typeface="Arial"/>
              </a:rPr>
              <a:t>I</a:t>
            </a:r>
            <a:r>
              <a:rPr lang="ko-KR" sz="8000" b="0" i="0" u="none" strike="noStrike" cap="none" dirty="0">
                <a:solidFill>
                  <a:schemeClr val="lt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sym typeface="Arial"/>
              </a:rPr>
              <a:t>O</a:t>
            </a:r>
            <a:r>
              <a:rPr lang="ko-KR" sz="8000" b="0" i="0" u="none" strike="noStrike" cap="none" dirty="0">
                <a:solidFill>
                  <a:schemeClr val="accent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sym typeface="Arial"/>
              </a:rPr>
              <a:t>T</a:t>
            </a:r>
            <a:r>
              <a:rPr lang="ko-KR" sz="8000" b="0" i="0" u="none" strike="noStrike" cap="none" dirty="0">
                <a:solidFill>
                  <a:schemeClr val="lt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sym typeface="Arial"/>
              </a:rPr>
              <a:t> </a:t>
            </a:r>
            <a:r>
              <a:rPr lang="ko-KR" sz="8000" b="0" i="0" u="none" strike="noStrike" cap="none" dirty="0" err="1">
                <a:solidFill>
                  <a:schemeClr val="lt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sym typeface="Arial"/>
              </a:rPr>
              <a:t>스마트</a:t>
            </a:r>
            <a:r>
              <a:rPr lang="ko-KR" sz="8000" b="0" i="0" u="none" strike="noStrike" cap="none" dirty="0" err="1">
                <a:solidFill>
                  <a:schemeClr val="accent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sym typeface="Arial"/>
              </a:rPr>
              <a:t>홈</a:t>
            </a:r>
            <a:endParaRPr sz="8000" b="0" i="0" u="none" strike="noStrike" cap="none" dirty="0">
              <a:solidFill>
                <a:schemeClr val="accent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3600" b="0" i="0" u="none" strike="noStrike" cap="none" dirty="0">
                <a:solidFill>
                  <a:schemeClr val="lt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sym typeface="Arial"/>
              </a:rPr>
              <a:t>냉난방 가전 보안</a:t>
            </a:r>
            <a:endParaRPr sz="2400" b="0" i="0" u="none" strike="noStrike" cap="none" dirty="0">
              <a:solidFill>
                <a:schemeClr val="lt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>
            <a:extLst>
              <a:ext uri="{FF2B5EF4-FFF2-40B4-BE49-F238E27FC236}">
                <a16:creationId xmlns:a16="http://schemas.microsoft.com/office/drawing/2014/main" id="{819AB452-DD8A-9CB5-64A0-AF793223D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90" y="-1320614"/>
            <a:ext cx="5091228" cy="509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oogle Shape;91;p13">
            <a:extLst>
              <a:ext uri="{FF2B5EF4-FFF2-40B4-BE49-F238E27FC236}">
                <a16:creationId xmlns:a16="http://schemas.microsoft.com/office/drawing/2014/main" id="{71FBBEA4-9991-B7E5-785A-982B038ED89C}"/>
              </a:ext>
            </a:extLst>
          </p:cNvPr>
          <p:cNvSpPr/>
          <p:nvPr/>
        </p:nvSpPr>
        <p:spPr>
          <a:xfrm>
            <a:off x="725975" y="2439733"/>
            <a:ext cx="3996258" cy="1972609"/>
          </a:xfrm>
          <a:prstGeom prst="roundRect">
            <a:avLst>
              <a:gd name="adj" fmla="val 16667"/>
            </a:avLst>
          </a:prstGeom>
          <a:solidFill>
            <a:schemeClr val="bg1">
              <a:alpha val="50196"/>
            </a:schemeClr>
          </a:solidFill>
          <a:ln w="19050" cap="flat" cmpd="sng">
            <a:solidFill>
              <a:srgbClr val="062E53"/>
            </a:solidFill>
            <a:prstDash val="solid"/>
            <a:miter lim="8000"/>
            <a:headEnd type="none" w="sm" len="sm"/>
            <a:tailEnd type="none" w="sm" len="sm"/>
          </a:ln>
          <a:effectLst/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b="1" dirty="0">
                <a:solidFill>
                  <a:schemeClr val="dk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에어컨</a:t>
            </a:r>
            <a:endParaRPr lang="en-US" altLang="ko-KR" sz="2400" b="1" dirty="0">
              <a:solidFill>
                <a:schemeClr val="dk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온도 센서 및 습도 센서를 이용하여 현제 온도에 따른 바람 세기와 목표 온도를 설정하고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,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사용자에 패턴에 맞추어 에어컨을 자동으로 키는 등의 기능이 있음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63F7EF7-E6E4-3F24-3824-0D1C27A023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0357" y="3020700"/>
            <a:ext cx="2837800" cy="2837800"/>
          </a:xfrm>
          <a:prstGeom prst="rect">
            <a:avLst/>
          </a:prstGeom>
        </p:spPr>
      </p:pic>
      <p:sp>
        <p:nvSpPr>
          <p:cNvPr id="7" name="Google Shape;91;p13">
            <a:extLst>
              <a:ext uri="{FF2B5EF4-FFF2-40B4-BE49-F238E27FC236}">
                <a16:creationId xmlns:a16="http://schemas.microsoft.com/office/drawing/2014/main" id="{49B86EC4-8D76-4766-1234-DFC5FD4C80AE}"/>
              </a:ext>
            </a:extLst>
          </p:cNvPr>
          <p:cNvSpPr/>
          <p:nvPr/>
        </p:nvSpPr>
        <p:spPr>
          <a:xfrm>
            <a:off x="6898182" y="4290304"/>
            <a:ext cx="3996258" cy="1972609"/>
          </a:xfrm>
          <a:prstGeom prst="roundRect">
            <a:avLst>
              <a:gd name="adj" fmla="val 16667"/>
            </a:avLst>
          </a:prstGeom>
          <a:solidFill>
            <a:schemeClr val="bg1">
              <a:alpha val="50196"/>
            </a:schemeClr>
          </a:solidFill>
          <a:ln w="19050" cap="flat" cmpd="sng">
            <a:solidFill>
              <a:srgbClr val="062E53"/>
            </a:solidFill>
            <a:prstDash val="solid"/>
            <a:miter lim="8000"/>
            <a:headEnd type="none" w="sm" len="sm"/>
            <a:tailEnd type="none" w="sm" len="sm"/>
          </a:ln>
          <a:effectLst/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b="1" dirty="0">
                <a:solidFill>
                  <a:schemeClr val="dk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보일러</a:t>
            </a:r>
            <a:endParaRPr lang="en-US" altLang="ko-KR" sz="2400" b="1" dirty="0">
              <a:solidFill>
                <a:schemeClr val="dk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온도 센서 및 습도 센서를 이용하여 현제 온도에 따른 전력을 사용하고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,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문제가 있을 시 사용자한테 알림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마찬가지로 사용자의 패턴에 맞추어 자동으로 키고 끄는 기능이 있음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DA69E8-89B2-8015-7136-F3A6D453556E}"/>
              </a:ext>
            </a:extLst>
          </p:cNvPr>
          <p:cNvSpPr txBox="1"/>
          <p:nvPr/>
        </p:nvSpPr>
        <p:spPr>
          <a:xfrm>
            <a:off x="6098584" y="1333499"/>
            <a:ext cx="42835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>
                <a:solidFill>
                  <a:schemeClr val="bg1">
                    <a:lumMod val="7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</a:t>
            </a:r>
            <a:r>
              <a:rPr lang="ko-KR" altLang="en-US" sz="5400" b="1">
                <a:solidFill>
                  <a:schemeClr val="accent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냉난방</a:t>
            </a:r>
            <a:endParaRPr lang="ko-KR" altLang="en-US" sz="5400" b="1" dirty="0">
              <a:solidFill>
                <a:schemeClr val="accent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147976CE-6ADD-0C5E-E2E2-A8F6F1D1B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667" b="90000" l="10000" r="90000">
                        <a14:foregroundMark x1="28400" y1="15067" x2="30133" y2="85867"/>
                        <a14:foregroundMark x1="30133" y1="85867" x2="42133" y2="85333"/>
                        <a14:foregroundMark x1="42133" y1="85333" x2="66133" y2="88133"/>
                        <a14:foregroundMark x1="66133" y1="88133" x2="70533" y2="47733"/>
                        <a14:foregroundMark x1="70533" y1="47733" x2="68533" y2="23333"/>
                        <a14:foregroundMark x1="68533" y1="23333" x2="43467" y2="15600"/>
                        <a14:foregroundMark x1="43467" y1="15600" x2="31733" y2="17733"/>
                        <a14:foregroundMark x1="73067" y1="15200" x2="69333" y2="75867"/>
                        <a14:foregroundMark x1="71333" y1="81200" x2="73597" y2="62509"/>
                        <a14:foregroundMark x1="73336" y1="28465" x2="71585" y2="13194"/>
                        <a14:foregroundMark x1="71467" y1="24667" x2="73600" y2="76933"/>
                        <a14:foregroundMark x1="26462" y1="36884" x2="26000" y2="70133"/>
                        <a14:foregroundMark x1="28000" y1="13467" x2="27733" y2="27733"/>
                        <a14:foregroundMark x1="27333" y1="14933" x2="26933" y2="35867"/>
                        <a14:foregroundMark x1="26933" y1="14667" x2="26800" y2="36667"/>
                        <a14:foregroundMark x1="26133" y1="13067" x2="25867" y2="33733"/>
                        <a14:backgroundMark x1="22787" y1="33694" x2="22533" y2="36533"/>
                        <a14:backgroundMark x1="24800" y1="11200" x2="24635" y2="13047"/>
                        <a14:backgroundMark x1="77333" y1="24267" x2="77067" y2="62533"/>
                        <a14:backgroundMark x1="67867" y1="8400" x2="72000" y2="8400"/>
                        <a14:backgroundMark x1="69733" y1="10800" x2="73200" y2="105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944" y="3201348"/>
            <a:ext cx="3393353" cy="339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CB6E1CD6-AD57-B23C-E968-A194EDDC9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067" b="90000" l="10000" r="90000">
                        <a14:foregroundMark x1="32000" y1="11067" x2="40267" y2="82800"/>
                        <a14:foregroundMark x1="40267" y1="82800" x2="51733" y2="87467"/>
                        <a14:foregroundMark x1="51733" y1="87467" x2="64533" y2="86800"/>
                        <a14:foregroundMark x1="64533" y1="86800" x2="68000" y2="64933"/>
                        <a14:foregroundMark x1="68000" y1="64933" x2="61733" y2="15200"/>
                        <a14:foregroundMark x1="61733" y1="15200" x2="36913" y2="9529"/>
                        <a14:foregroundMark x1="32000" y1="55200" x2="53867" y2="59733"/>
                        <a14:foregroundMark x1="53867" y1="59733" x2="62133" y2="56933"/>
                        <a14:foregroundMark x1="62133" y1="56933" x2="52400" y2="52400"/>
                        <a14:foregroundMark x1="52400" y1="52400" x2="32400" y2="55333"/>
                        <a14:foregroundMark x1="68533" y1="54400" x2="38133" y2="53067"/>
                        <a14:foregroundMark x1="38133" y1="53067" x2="31733" y2="55600"/>
                        <a14:foregroundMark x1="31600" y1="54000" x2="33067" y2="56267"/>
                        <a14:backgroundMark x1="16400" y1="17067" x2="27200" y2="8800"/>
                        <a14:backgroundMark x1="27200" y1="8800" x2="33467" y2="7067"/>
                        <a14:backgroundMark x1="33467" y1="9067" x2="33467" y2="9067"/>
                        <a14:backgroundMark x1="34000" y1="8533" x2="34000" y2="8533"/>
                        <a14:backgroundMark x1="33733" y1="8533" x2="31200" y2="9067"/>
                        <a14:backgroundMark x1="36533" y1="8933" x2="31600" y2="8933"/>
                        <a14:backgroundMark x1="18400" y1="7333" x2="18667" y2="14800"/>
                        <a14:backgroundMark x1="26400" y1="6133" x2="13600" y2="12533"/>
                        <a14:backgroundMark x1="15733" y1="7467" x2="9867" y2="125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0734" y="1904909"/>
            <a:ext cx="4689792" cy="468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698FD7A6-C155-A3EB-1122-DDC80660B1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204" b="23679"/>
          <a:stretch/>
        </p:blipFill>
        <p:spPr bwMode="auto">
          <a:xfrm>
            <a:off x="7619172" y="-1038479"/>
            <a:ext cx="3091543" cy="415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oogle Shape;91;p13">
            <a:extLst>
              <a:ext uri="{FF2B5EF4-FFF2-40B4-BE49-F238E27FC236}">
                <a16:creationId xmlns:a16="http://schemas.microsoft.com/office/drawing/2014/main" id="{DE9B8B5A-7671-E54A-1FE6-E474DCEF541A}"/>
              </a:ext>
            </a:extLst>
          </p:cNvPr>
          <p:cNvSpPr/>
          <p:nvPr/>
        </p:nvSpPr>
        <p:spPr>
          <a:xfrm>
            <a:off x="911680" y="4597400"/>
            <a:ext cx="3331028" cy="1708930"/>
          </a:xfrm>
          <a:prstGeom prst="roundRect">
            <a:avLst>
              <a:gd name="adj" fmla="val 16667"/>
            </a:avLst>
          </a:prstGeom>
          <a:solidFill>
            <a:schemeClr val="bg1">
              <a:alpha val="50196"/>
            </a:schemeClr>
          </a:solidFill>
          <a:ln w="19050" cap="flat" cmpd="sng">
            <a:solidFill>
              <a:srgbClr val="062E53"/>
            </a:solidFill>
            <a:prstDash val="solid"/>
            <a:miter lim="8000"/>
            <a:headEnd type="none" w="sm" len="sm"/>
            <a:tailEnd type="none" w="sm" len="sm"/>
          </a:ln>
          <a:effectLst/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b="1" dirty="0">
                <a:solidFill>
                  <a:schemeClr val="dk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 냉장고</a:t>
            </a:r>
            <a:endParaRPr lang="en-US" altLang="ko-KR" sz="2400" b="1" dirty="0">
              <a:solidFill>
                <a:schemeClr val="dk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물체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감지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센서를 이용하여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냉장고에 내부에 있는 음식 식별하고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,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그 음식에 맞는 레시피를 찾음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Google Shape;91;p13">
            <a:extLst>
              <a:ext uri="{FF2B5EF4-FFF2-40B4-BE49-F238E27FC236}">
                <a16:creationId xmlns:a16="http://schemas.microsoft.com/office/drawing/2014/main" id="{A4AC2B39-90F1-D985-B5AD-D2DD3262A7F3}"/>
              </a:ext>
            </a:extLst>
          </p:cNvPr>
          <p:cNvSpPr/>
          <p:nvPr/>
        </p:nvSpPr>
        <p:spPr>
          <a:xfrm>
            <a:off x="5897337" y="1187555"/>
            <a:ext cx="3331028" cy="1359702"/>
          </a:xfrm>
          <a:prstGeom prst="roundRect">
            <a:avLst>
              <a:gd name="adj" fmla="val 16667"/>
            </a:avLst>
          </a:prstGeom>
          <a:solidFill>
            <a:schemeClr val="bg1">
              <a:alpha val="50196"/>
            </a:schemeClr>
          </a:solidFill>
          <a:ln w="19050" cap="flat" cmpd="sng">
            <a:solidFill>
              <a:srgbClr val="062E53"/>
            </a:solidFill>
            <a:prstDash val="solid"/>
            <a:miter lim="8000"/>
            <a:headEnd type="none" w="sm" len="sm"/>
            <a:tailEnd type="none" w="sm" len="sm"/>
          </a:ln>
          <a:effectLst/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b="1" dirty="0">
                <a:solidFill>
                  <a:schemeClr val="dk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로봇 청소기</a:t>
            </a:r>
            <a:endParaRPr lang="en-US" altLang="ko-KR" sz="2400" b="1" dirty="0">
              <a:solidFill>
                <a:schemeClr val="dk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LiDAR</a:t>
            </a: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을 이용하여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주변 물체를 인식하고 사용자가 설정한 시간에 맞추어 청소함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4" name="Google Shape;91;p13">
            <a:extLst>
              <a:ext uri="{FF2B5EF4-FFF2-40B4-BE49-F238E27FC236}">
                <a16:creationId xmlns:a16="http://schemas.microsoft.com/office/drawing/2014/main" id="{B39E1685-392F-5D9E-424E-BA6D42873145}"/>
              </a:ext>
            </a:extLst>
          </p:cNvPr>
          <p:cNvSpPr/>
          <p:nvPr/>
        </p:nvSpPr>
        <p:spPr>
          <a:xfrm>
            <a:off x="6096000" y="4043559"/>
            <a:ext cx="3331028" cy="1708930"/>
          </a:xfrm>
          <a:prstGeom prst="roundRect">
            <a:avLst>
              <a:gd name="adj" fmla="val 16667"/>
            </a:avLst>
          </a:prstGeom>
          <a:solidFill>
            <a:schemeClr val="bg1">
              <a:alpha val="50196"/>
            </a:schemeClr>
          </a:solidFill>
          <a:ln w="19050" cap="flat" cmpd="sng">
            <a:solidFill>
              <a:srgbClr val="062E53"/>
            </a:solidFill>
            <a:prstDash val="solid"/>
            <a:miter lim="8000"/>
            <a:headEnd type="none" w="sm" len="sm"/>
            <a:tailEnd type="none" w="sm" len="sm"/>
          </a:ln>
          <a:effectLst/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b="1" dirty="0">
                <a:solidFill>
                  <a:schemeClr val="dk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 세탁기</a:t>
            </a:r>
            <a:endParaRPr lang="en-US" altLang="ko-KR" sz="2400" b="1" dirty="0">
              <a:solidFill>
                <a:schemeClr val="dk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무게감지 센서 및 탁도 센서 등을 이용하여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, </a:t>
            </a: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세탁 시 사용하는 물과 세제의 양을 조절하고 부족할 시 사용자에게 알림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88A6F7-EDAE-F253-F121-91377E291BCC}"/>
              </a:ext>
            </a:extLst>
          </p:cNvPr>
          <p:cNvSpPr txBox="1"/>
          <p:nvPr/>
        </p:nvSpPr>
        <p:spPr>
          <a:xfrm>
            <a:off x="1005195" y="725890"/>
            <a:ext cx="36327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>
                <a:solidFill>
                  <a:schemeClr val="bg1">
                    <a:lumMod val="7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</a:t>
            </a:r>
            <a:r>
              <a:rPr lang="ko-KR" altLang="en-US" sz="5400" b="1">
                <a:solidFill>
                  <a:schemeClr val="accent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가전</a:t>
            </a:r>
            <a:endParaRPr lang="ko-KR" altLang="en-US" sz="5400" b="1" dirty="0">
              <a:solidFill>
                <a:schemeClr val="accent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6B3C197-ED0B-93EE-4948-6A65926B5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8071" y1="47000" x2="26143" y2="26000"/>
                        <a14:foregroundMark x1="26143" y1="26000" x2="43071" y2="14857"/>
                        <a14:foregroundMark x1="43071" y1="14857" x2="57929" y2="14286"/>
                        <a14:foregroundMark x1="57929" y1="14286" x2="65357" y2="20000"/>
                        <a14:foregroundMark x1="65357" y1="20000" x2="66000" y2="21286"/>
                        <a14:foregroundMark x1="55071" y1="14143" x2="36500" y2="15000"/>
                        <a14:foregroundMark x1="36500" y1="15000" x2="28571" y2="26214"/>
                        <a14:foregroundMark x1="26214" y1="36500" x2="25643" y2="27571"/>
                        <a14:foregroundMark x1="25643" y1="27571" x2="29286" y2="16571"/>
                        <a14:foregroundMark x1="29286" y1="16571" x2="48000" y2="11000"/>
                        <a14:foregroundMark x1="48000" y1="11000" x2="63143" y2="13786"/>
                        <a14:foregroundMark x1="67643" y1="23643" x2="67643" y2="236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9314" y="-598715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644450F-9862-B444-6575-0FA1DDB8F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1000" y1="51167" x2="68833" y2="45167"/>
                        <a14:foregroundMark x1="68833" y1="45167" x2="70833" y2="33333"/>
                        <a14:foregroundMark x1="70833" y1="33333" x2="51000" y2="29167"/>
                        <a14:foregroundMark x1="51000" y1="29167" x2="30333" y2="30500"/>
                        <a14:foregroundMark x1="30333" y1="30500" x2="24667" y2="43500"/>
                        <a14:foregroundMark x1="24667" y1="43500" x2="34000" y2="56667"/>
                        <a14:foregroundMark x1="34000" y1="56667" x2="47833" y2="59833"/>
                        <a14:foregroundMark x1="50167" y1="39500" x2="49667" y2="44833"/>
                        <a14:foregroundMark x1="75667" y1="64333" x2="43500" y2="69833"/>
                        <a14:foregroundMark x1="43500" y1="69833" x2="28333" y2="64333"/>
                        <a14:foregroundMark x1="28333" y1="64333" x2="24167" y2="60333"/>
                        <a14:foregroundMark x1="60500" y1="72333" x2="47333" y2="73333"/>
                        <a14:foregroundMark x1="47333" y1="73333" x2="35500" y2="70000"/>
                        <a14:foregroundMark x1="35500" y1="70000" x2="33167" y2="70167"/>
                        <a14:foregroundMark x1="30833" y1="70833" x2="45500" y2="72167"/>
                        <a14:foregroundMark x1="61667" y1="71500" x2="57500" y2="73667"/>
                        <a14:foregroundMark x1="67000" y1="71167" x2="55000" y2="72333"/>
                        <a14:foregroundMark x1="78833" y1="63000" x2="75167" y2="51667"/>
                        <a14:backgroundMark x1="28833" y1="69667" x2="31481" y2="69874"/>
                        <a14:backgroundMark x1="67867" y1="72445" x2="77667" y2="69333"/>
                        <a14:backgroundMark x1="80386" y1="67364" x2="82500" y2="65833"/>
                        <a14:backgroundMark x1="77667" y1="69333" x2="80378" y2="673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371" y="1064985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oogle Shape;91;p13">
            <a:extLst>
              <a:ext uri="{FF2B5EF4-FFF2-40B4-BE49-F238E27FC236}">
                <a16:creationId xmlns:a16="http://schemas.microsoft.com/office/drawing/2014/main" id="{0E511888-11C6-684A-9967-9E53A581DB2E}"/>
              </a:ext>
            </a:extLst>
          </p:cNvPr>
          <p:cNvSpPr/>
          <p:nvPr/>
        </p:nvSpPr>
        <p:spPr>
          <a:xfrm>
            <a:off x="585108" y="3581400"/>
            <a:ext cx="3331028" cy="1708930"/>
          </a:xfrm>
          <a:prstGeom prst="roundRect">
            <a:avLst>
              <a:gd name="adj" fmla="val 16667"/>
            </a:avLst>
          </a:prstGeom>
          <a:solidFill>
            <a:schemeClr val="bg1">
              <a:alpha val="50196"/>
            </a:schemeClr>
          </a:solidFill>
          <a:ln w="19050" cap="flat" cmpd="sng">
            <a:solidFill>
              <a:srgbClr val="062E53"/>
            </a:solidFill>
            <a:prstDash val="solid"/>
            <a:miter lim="8000"/>
            <a:headEnd type="none" w="sm" len="sm"/>
            <a:tailEnd type="none" w="sm" len="sm"/>
          </a:ln>
          <a:effectLst/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b="1" dirty="0">
                <a:solidFill>
                  <a:schemeClr val="dk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 </a:t>
            </a:r>
            <a:r>
              <a:rPr lang="en-US" altLang="ko-KR" sz="2400" b="1" dirty="0">
                <a:solidFill>
                  <a:schemeClr val="dk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CCTV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물체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감지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센서를 이용하여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이용자 외의 사람이 인식될 시 핸드폰 등으로 위험을 알림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4" name="Google Shape;91;p13">
            <a:extLst>
              <a:ext uri="{FF2B5EF4-FFF2-40B4-BE49-F238E27FC236}">
                <a16:creationId xmlns:a16="http://schemas.microsoft.com/office/drawing/2014/main" id="{CB89C51C-FC12-A54B-EE3D-A368CE014D54}"/>
              </a:ext>
            </a:extLst>
          </p:cNvPr>
          <p:cNvSpPr/>
          <p:nvPr/>
        </p:nvSpPr>
        <p:spPr>
          <a:xfrm>
            <a:off x="6618514" y="4586514"/>
            <a:ext cx="3331028" cy="1708930"/>
          </a:xfrm>
          <a:prstGeom prst="roundRect">
            <a:avLst>
              <a:gd name="adj" fmla="val 16667"/>
            </a:avLst>
          </a:prstGeom>
          <a:solidFill>
            <a:schemeClr val="bg1">
              <a:alpha val="50196"/>
            </a:schemeClr>
          </a:solidFill>
          <a:ln w="19050" cap="flat" cmpd="sng">
            <a:solidFill>
              <a:srgbClr val="062E53"/>
            </a:solidFill>
            <a:prstDash val="solid"/>
            <a:miter lim="8000"/>
            <a:headEnd type="none" w="sm" len="sm"/>
            <a:tailEnd type="none" w="sm" len="sm"/>
          </a:ln>
          <a:effectLst/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b="1" dirty="0">
                <a:solidFill>
                  <a:schemeClr val="dk1"/>
                </a:solidFill>
              </a:rPr>
              <a:t>화재 경보기</a:t>
            </a:r>
            <a:r>
              <a:rPr lang="ko-KR" altLang="ko-KR" sz="2400" b="1" dirty="0">
                <a:solidFill>
                  <a:schemeClr val="dk1"/>
                </a:solidFill>
              </a:rPr>
              <a:t> </a:t>
            </a:r>
            <a:endParaRPr lang="en-US" altLang="ko-KR" sz="24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물체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감지</a:t>
            </a:r>
            <a:r>
              <a:rPr lang="en-US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센서를 이용하여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ko-KR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연기나 높은 온도가 감지될 시</a:t>
            </a:r>
            <a:r>
              <a:rPr lang="ko-KR" altLang="en-US" sz="1600" dirty="0">
                <a:solidFill>
                  <a:schemeClr val="dk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핸드폰 등으로 위험을 알림</a:t>
            </a:r>
            <a:endParaRPr lang="en-US" altLang="ko-KR" sz="1600" dirty="0">
              <a:solidFill>
                <a:schemeClr val="dk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44FB6D-917E-C939-0A6A-820665F9F4D7}"/>
              </a:ext>
            </a:extLst>
          </p:cNvPr>
          <p:cNvSpPr txBox="1"/>
          <p:nvPr/>
        </p:nvSpPr>
        <p:spPr>
          <a:xfrm>
            <a:off x="4368800" y="1188356"/>
            <a:ext cx="55851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 dirty="0">
                <a:solidFill>
                  <a:schemeClr val="bg1">
                    <a:lumMod val="7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</a:t>
            </a:r>
            <a:r>
              <a:rPr lang="ko-KR" altLang="en-US" sz="5400" b="1" dirty="0">
                <a:solidFill>
                  <a:schemeClr val="accent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보안</a:t>
            </a:r>
            <a:r>
              <a:rPr lang="en-US" altLang="ko-KR" sz="5400" b="1" dirty="0">
                <a:solidFill>
                  <a:schemeClr val="bg1">
                    <a:lumMod val="7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•</a:t>
            </a:r>
            <a:r>
              <a:rPr lang="ko-KR" altLang="en-US" sz="5400" b="1" dirty="0">
                <a:solidFill>
                  <a:schemeClr val="accent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안전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839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파랑">
      <a:dk1>
        <a:srgbClr val="000000"/>
      </a:dk1>
      <a:lt1>
        <a:srgbClr val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146</Words>
  <Application>Microsoft Office PowerPoint</Application>
  <PresentationFormat>와이드스크린</PresentationFormat>
  <Paragraphs>27</Paragraphs>
  <Slides>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0" baseType="lpstr">
      <vt:lpstr>나눔고딕 Bold</vt:lpstr>
      <vt:lpstr>나눔고딕 ExtraBold</vt:lpstr>
      <vt:lpstr>Malgun Gothic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cic</cp:lastModifiedBy>
  <cp:revision>1</cp:revision>
  <dcterms:modified xsi:type="dcterms:W3CDTF">2026-09-05T05:26:54Z</dcterms:modified>
</cp:coreProperties>
</file>