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x="18288000" cy="10287000"/>
  <p:notesSz cx="6858000" cy="9144000"/>
  <p:embeddedFontLst>
    <p:embeddedFont>
      <p:font typeface="210 네버랜드" charset="1" panose="02020503020101020101"/>
      <p:regular r:id="rId13"/>
    </p:embeddedFont>
    <p:embeddedFont>
      <p:font typeface="210 다락방" charset="1" panose="02020603020101020101"/>
      <p:regular r:id="rId14"/>
    </p:embeddedFont>
    <p:embeddedFont>
      <p:font typeface="210 국민체조" charset="1" panose="02020603020101020101"/>
      <p:regular r:id="rId15"/>
    </p:embeddedFont>
    <p:embeddedFont>
      <p:font typeface="210 네버랜드 Bold" charset="1" panose="02020503020101020101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7236" t="-21857" r="-7540" b="-1429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2892937"/>
            <a:ext cx="6193178" cy="492235"/>
            <a:chOff x="0" y="0"/>
            <a:chExt cx="8257571" cy="656313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119250"/>
              <a:ext cx="506623" cy="417813"/>
            </a:xfrm>
            <a:custGeom>
              <a:avLst/>
              <a:gdLst/>
              <a:ahLst/>
              <a:cxnLst/>
              <a:rect r="r" b="b" t="t" l="l"/>
              <a:pathLst>
                <a:path h="417813" w="506623">
                  <a:moveTo>
                    <a:pt x="0" y="0"/>
                  </a:moveTo>
                  <a:lnTo>
                    <a:pt x="506623" y="0"/>
                  </a:lnTo>
                  <a:lnTo>
                    <a:pt x="506623" y="417813"/>
                  </a:lnTo>
                  <a:lnTo>
                    <a:pt x="0" y="41781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5" id="5"/>
            <p:cNvSpPr txBox="true"/>
            <p:nvPr/>
          </p:nvSpPr>
          <p:spPr>
            <a:xfrm rot="0">
              <a:off x="768951" y="85725"/>
              <a:ext cx="7488621" cy="57058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909"/>
                </a:lnSpc>
              </a:pPr>
              <a:r>
                <a:rPr lang="en-US" sz="3306" spc="-148">
                  <a:solidFill>
                    <a:srgbClr val="86B9F5"/>
                  </a:solidFill>
                  <a:latin typeface="210 네버랜드"/>
                  <a:ea typeface="210 네버랜드"/>
                  <a:cs typeface="210 네버랜드"/>
                  <a:sym typeface="210 네버랜드"/>
                </a:rPr>
                <a:t>천희승,손연우,김단우</a:t>
              </a:r>
            </a:p>
          </p:txBody>
        </p:sp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rcRect l="0" t="0" r="0" b="0"/>
          <a:stretch>
            <a:fillRect/>
          </a:stretch>
        </p:blipFill>
        <p:spPr>
          <a:xfrm flipH="false" flipV="false" rot="0">
            <a:off x="-817927" y="4060390"/>
            <a:ext cx="9586053" cy="5392155"/>
          </a:xfrm>
          <a:prstGeom prst="rect">
            <a:avLst/>
          </a:prstGeom>
        </p:spPr>
      </p:pic>
      <p:sp>
        <p:nvSpPr>
          <p:cNvPr name="TextBox 7" id="7"/>
          <p:cNvSpPr txBox="true"/>
          <p:nvPr/>
        </p:nvSpPr>
        <p:spPr>
          <a:xfrm rot="0">
            <a:off x="767752" y="1304925"/>
            <a:ext cx="16222914" cy="12382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999"/>
              </a:lnSpc>
            </a:pPr>
            <a:r>
              <a:rPr lang="en-US" sz="9999" spc="-599">
                <a:solidFill>
                  <a:srgbClr val="EFEFEF"/>
                </a:solidFill>
                <a:latin typeface="210 다락방"/>
                <a:ea typeface="210 다락방"/>
                <a:cs typeface="210 다락방"/>
                <a:sym typeface="210 다락방"/>
              </a:rPr>
              <a:t>사물인테넷 IOT의 모든것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blipFill>
            <a:blip r:embed="rId2"/>
            <a:stretch>
              <a:fillRect l="0" t="-3851" r="-35710" b="-57136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628016" y="995439"/>
            <a:ext cx="13229406" cy="17437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2661"/>
              </a:lnSpc>
            </a:pPr>
            <a:r>
              <a:rPr lang="en-US" sz="14068" spc="-844">
                <a:gradFill>
                  <a:gsLst>
                    <a:gs pos="0">
                      <a:srgbClr val="FFFFFF">
                        <a:alpha val="100000"/>
                      </a:srgbClr>
                    </a:gs>
                    <a:gs pos="100000">
                      <a:srgbClr val="C8C8C8">
                        <a:alpha val="100000"/>
                      </a:srgbClr>
                    </a:gs>
                  </a:gsLst>
                  <a:lin ang="0"/>
                </a:gradFill>
                <a:latin typeface="210 다락방"/>
                <a:ea typeface="210 다락방"/>
                <a:cs typeface="210 다락방"/>
                <a:sym typeface="210 다락방"/>
              </a:rPr>
              <a:t>목차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-879524" y="3223671"/>
            <a:ext cx="16356837" cy="6201708"/>
            <a:chOff x="0" y="0"/>
            <a:chExt cx="21809116" cy="8268944"/>
          </a:xfrm>
        </p:grpSpPr>
        <p:sp>
          <p:nvSpPr>
            <p:cNvPr name="TextBox 5" id="5"/>
            <p:cNvSpPr txBox="true"/>
            <p:nvPr/>
          </p:nvSpPr>
          <p:spPr>
            <a:xfrm rot="0">
              <a:off x="0" y="-114300"/>
              <a:ext cx="12593884" cy="12461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810"/>
                </a:lnSpc>
                <a:spcBef>
                  <a:spcPct val="0"/>
                </a:spcBef>
              </a:pPr>
              <a:r>
                <a:rPr lang="en-US" sz="5578" spc="-334">
                  <a:solidFill>
                    <a:srgbClr val="FFFFFF"/>
                  </a:solidFill>
                  <a:latin typeface="210 국민체조"/>
                  <a:ea typeface="210 국민체조"/>
                  <a:cs typeface="210 국민체조"/>
                  <a:sym typeface="210 국민체조"/>
                </a:rPr>
                <a:t>1.</a:t>
              </a:r>
              <a:r>
                <a:rPr lang="en-US" sz="5578" spc="-334">
                  <a:solidFill>
                    <a:srgbClr val="FFFFFF"/>
                  </a:solidFill>
                  <a:latin typeface="210 국민체조"/>
                  <a:ea typeface="210 국민체조"/>
                  <a:cs typeface="210 국민체조"/>
                  <a:sym typeface="210 국민체조"/>
                </a:rPr>
                <a:t>사물인터넷의 개념</a:t>
              </a: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1945746" y="2087281"/>
              <a:ext cx="12593884" cy="12461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1204484" indent="-602242" lvl="1">
                <a:lnSpc>
                  <a:spcPts val="7810"/>
                </a:lnSpc>
                <a:spcBef>
                  <a:spcPct val="0"/>
                </a:spcBef>
                <a:buAutoNum type="arabicPeriod" startAt="1"/>
              </a:pPr>
              <a:r>
                <a:rPr lang="en-US" sz="5578" spc="-334">
                  <a:solidFill>
                    <a:srgbClr val="FFFFFF"/>
                  </a:solidFill>
                  <a:latin typeface="210 국민체조"/>
                  <a:ea typeface="210 국민체조"/>
                  <a:cs typeface="210 국민체조"/>
                  <a:sym typeface="210 국민체조"/>
                </a:rPr>
                <a:t>사물인터넷의 예시</a:t>
              </a:r>
            </a:p>
          </p:txBody>
        </p:sp>
        <p:sp>
          <p:nvSpPr>
            <p:cNvPr name="TextBox 7" id="7"/>
            <p:cNvSpPr txBox="true"/>
            <p:nvPr/>
          </p:nvSpPr>
          <p:spPr>
            <a:xfrm rot="0">
              <a:off x="1945746" y="4381182"/>
              <a:ext cx="19863370" cy="38877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1204484" indent="-602242" lvl="1">
                <a:lnSpc>
                  <a:spcPts val="7810"/>
                </a:lnSpc>
                <a:buAutoNum type="arabicPeriod" startAt="1"/>
              </a:pPr>
              <a:r>
                <a:rPr lang="en-US" sz="5578" spc="-334">
                  <a:solidFill>
                    <a:srgbClr val="FFFFFF"/>
                  </a:solidFill>
                  <a:latin typeface="210 국민체조"/>
                  <a:ea typeface="210 국민체조"/>
                  <a:cs typeface="210 국민체조"/>
                  <a:sym typeface="210 국민체조"/>
                </a:rPr>
                <a:t>사물인터넷의 작동방식</a:t>
              </a:r>
            </a:p>
            <a:p>
              <a:pPr algn="l">
                <a:lnSpc>
                  <a:spcPts val="7810"/>
                </a:lnSpc>
              </a:pPr>
            </a:p>
            <a:p>
              <a:pPr algn="l">
                <a:lnSpc>
                  <a:spcPts val="7810"/>
                </a:lnSpc>
                <a:spcBef>
                  <a:spcPct val="0"/>
                </a:spcBef>
              </a:pPr>
              <a:r>
                <a:rPr lang="en-US" sz="5578" spc="-334">
                  <a:solidFill>
                    <a:srgbClr val="FFFFFF"/>
                  </a:solidFill>
                  <a:latin typeface="210 국민체조"/>
                  <a:ea typeface="210 국민체조"/>
                  <a:cs typeface="210 국민체조"/>
                  <a:sym typeface="210 국민체조"/>
                </a:rPr>
                <a:t>   4.우리가 사물인터넷을 이용해서 만들 것</a:t>
              </a:r>
            </a:p>
          </p:txBody>
        </p:sp>
      </p:grpSp>
    </p:spTree>
  </p:cSld>
  <p:clrMapOvr>
    <a:masterClrMapping/>
  </p:clrMapOvr>
  <p:transition spd="slow">
    <p:push dir="l"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tru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0" t="-18682" r="-51459" b="-60988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028700" y="1343025"/>
            <a:ext cx="11857603" cy="14256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0276"/>
              </a:lnSpc>
            </a:pPr>
            <a:r>
              <a:rPr lang="en-US" sz="11418" spc="-685">
                <a:gradFill>
                  <a:gsLst>
                    <a:gs pos="0">
                      <a:srgbClr val="FFFFFF">
                        <a:alpha val="100000"/>
                      </a:srgbClr>
                    </a:gs>
                    <a:gs pos="100000">
                      <a:srgbClr val="C8C8C8">
                        <a:alpha val="100000"/>
                      </a:srgbClr>
                    </a:gs>
                  </a:gsLst>
                  <a:lin ang="0"/>
                </a:gradFill>
                <a:latin typeface="210 다락방"/>
                <a:ea typeface="210 다락방"/>
                <a:cs typeface="210 다락방"/>
                <a:sym typeface="210 다락방"/>
              </a:rPr>
              <a:t>사물인터넷의 개념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565522" y="4174057"/>
            <a:ext cx="17156955" cy="40292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89"/>
              </a:lnSpc>
            </a:pPr>
            <a:r>
              <a:rPr lang="en-US" sz="3374" spc="-84">
                <a:solidFill>
                  <a:srgbClr val="FFFFFF"/>
                </a:solidFill>
                <a:latin typeface="210 국민체조"/>
                <a:ea typeface="210 국민체조"/>
                <a:cs typeface="210 국민체조"/>
                <a:sym typeface="210 국민체조"/>
              </a:rPr>
              <a:t>사물인터넷은 각종 사물에 센서와 통신 기능을 내장하여 인터넷에 연결하고, 사람의 개입 없이 데이터를 주고받으며 서로 상호작용하는 기술을 뜻합니다.</a:t>
            </a:r>
          </a:p>
          <a:p>
            <a:pPr algn="l">
              <a:lnSpc>
                <a:spcPts val="4589"/>
              </a:lnSpc>
            </a:pPr>
          </a:p>
          <a:p>
            <a:pPr algn="l">
              <a:lnSpc>
                <a:spcPts val="4589"/>
              </a:lnSpc>
            </a:pPr>
            <a:r>
              <a:rPr lang="en-US" sz="3374" spc="-84">
                <a:solidFill>
                  <a:srgbClr val="FFFFFF"/>
                </a:solidFill>
                <a:latin typeface="210 국민체조"/>
                <a:ea typeface="210 국민체조"/>
                <a:cs typeface="210 국민체조"/>
                <a:sym typeface="210 국민체조"/>
              </a:rPr>
              <a:t>기존에는 컴퓨터나 스마트폰 같은 IT 기기만 인터넷에 연결되었다면, 사물인터넷 환경에서는 가전제품, 자동차, 시계, 공장 설비 등 일상의 모든 사물이 네트워크에 연결됩니다.</a:t>
            </a:r>
          </a:p>
          <a:p>
            <a:pPr algn="l">
              <a:lnSpc>
                <a:spcPts val="4589"/>
              </a:lnSpc>
            </a:pPr>
          </a:p>
          <a:p>
            <a:pPr algn="l">
              <a:lnSpc>
                <a:spcPts val="4589"/>
              </a:lnSpc>
            </a:pPr>
          </a:p>
        </p:txBody>
      </p:sp>
    </p:spTree>
  </p:cSld>
  <p:clrMapOvr>
    <a:masterClrMapping/>
  </p:clrMapOvr>
  <p:transition spd="slow">
    <p:push dir="l"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tru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0" t="-18682" r="-51459" b="-60988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028700" y="1343025"/>
            <a:ext cx="11857603" cy="14256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0276"/>
              </a:lnSpc>
            </a:pPr>
            <a:r>
              <a:rPr lang="en-US" sz="11418" spc="-685">
                <a:gradFill>
                  <a:gsLst>
                    <a:gs pos="0">
                      <a:srgbClr val="FFFFFF">
                        <a:alpha val="100000"/>
                      </a:srgbClr>
                    </a:gs>
                    <a:gs pos="100000">
                      <a:srgbClr val="C8C8C8">
                        <a:alpha val="100000"/>
                      </a:srgbClr>
                    </a:gs>
                  </a:gsLst>
                  <a:lin ang="0"/>
                </a:gradFill>
                <a:latin typeface="210 다락방"/>
                <a:ea typeface="210 다락방"/>
                <a:cs typeface="210 다락방"/>
                <a:sym typeface="210 다락방"/>
              </a:rPr>
              <a:t>사물인터넷의 예시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125935" y="2823997"/>
            <a:ext cx="19908197" cy="48900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52"/>
              </a:lnSpc>
            </a:pPr>
            <a:r>
              <a:rPr lang="en-US" sz="3108">
                <a:solidFill>
                  <a:srgbClr val="FFFFFF"/>
                </a:solidFill>
                <a:latin typeface="210 국민체조"/>
                <a:ea typeface="210 국민체조"/>
                <a:cs typeface="210 국민체조"/>
                <a:sym typeface="210 국민체조"/>
              </a:rPr>
              <a:t>사물인터넷의 대표적인 활용 사례</a:t>
            </a:r>
          </a:p>
          <a:p>
            <a:pPr algn="l">
              <a:lnSpc>
                <a:spcPts val="4352"/>
              </a:lnSpc>
            </a:pPr>
          </a:p>
          <a:p>
            <a:pPr algn="l" marL="671148" indent="-335574" lvl="1">
              <a:lnSpc>
                <a:spcPts val="4352"/>
              </a:lnSpc>
              <a:buFont typeface="Arial"/>
              <a:buChar char="•"/>
            </a:pPr>
            <a:r>
              <a:rPr lang="en-US" sz="3108">
                <a:solidFill>
                  <a:srgbClr val="FFFFFF"/>
                </a:solidFill>
                <a:latin typeface="210 국민체조"/>
                <a:ea typeface="210 국민체조"/>
                <a:cs typeface="210 국민체조"/>
                <a:sym typeface="210 국민체조"/>
              </a:rPr>
              <a:t>스마트홈: 퇴근 시간에 맞춰 미리 에어컨을 켜거나, 스마트폰으로 외부에서 가스밸브를 잠그는 시스템</a:t>
            </a:r>
          </a:p>
          <a:p>
            <a:pPr algn="l">
              <a:lnSpc>
                <a:spcPts val="4352"/>
              </a:lnSpc>
            </a:pPr>
          </a:p>
          <a:p>
            <a:pPr algn="l" marL="671148" indent="-335574" lvl="1">
              <a:lnSpc>
                <a:spcPts val="4352"/>
              </a:lnSpc>
              <a:buFont typeface="Arial"/>
              <a:buChar char="•"/>
            </a:pPr>
            <a:r>
              <a:rPr lang="en-US" sz="3108">
                <a:solidFill>
                  <a:srgbClr val="FFFFFF"/>
                </a:solidFill>
                <a:latin typeface="210 국민체조"/>
                <a:ea typeface="210 국민체조"/>
                <a:cs typeface="210 국민체조"/>
                <a:sym typeface="210 국민체조"/>
              </a:rPr>
              <a:t>웨어러블 기기: 스마트워치가 사용자의 심박수나 수면 상태를 실시간으로 측정하여 건강 추적</a:t>
            </a:r>
          </a:p>
          <a:p>
            <a:pPr algn="l">
              <a:lnSpc>
                <a:spcPts val="4352"/>
              </a:lnSpc>
            </a:pPr>
          </a:p>
          <a:p>
            <a:pPr algn="l" marL="671148" indent="-335574" lvl="1">
              <a:lnSpc>
                <a:spcPts val="4352"/>
              </a:lnSpc>
              <a:buFont typeface="Arial"/>
              <a:buChar char="•"/>
            </a:pPr>
            <a:r>
              <a:rPr lang="en-US" sz="3108">
                <a:solidFill>
                  <a:srgbClr val="FFFFFF"/>
                </a:solidFill>
                <a:latin typeface="210 국민체조"/>
                <a:ea typeface="210 국민체조"/>
                <a:cs typeface="210 국민체조"/>
                <a:sym typeface="210 국민체조"/>
              </a:rPr>
              <a:t>스마트 시티: 도로의 센서가 교통량을 실시간 감지하여 신호등을 조정하거나 빈 주차 공간 안내</a:t>
            </a:r>
          </a:p>
          <a:p>
            <a:pPr algn="l">
              <a:lnSpc>
                <a:spcPts val="4352"/>
              </a:lnSpc>
            </a:pPr>
          </a:p>
          <a:p>
            <a:pPr algn="l" marL="671148" indent="-335574" lvl="1">
              <a:lnSpc>
                <a:spcPts val="4352"/>
              </a:lnSpc>
              <a:buFont typeface="Arial"/>
              <a:buChar char="•"/>
            </a:pPr>
            <a:r>
              <a:rPr lang="en-US" sz="3108">
                <a:solidFill>
                  <a:srgbClr val="FFFFFF"/>
                </a:solidFill>
                <a:latin typeface="210 국민체조"/>
                <a:ea typeface="210 국민체조"/>
                <a:cs typeface="210 국민체조"/>
                <a:sym typeface="210 국민체조"/>
              </a:rPr>
              <a:t>산업용 IoT (IIoT): 공장 내 기계에 센서를 붙여 고장 위험을 미리 감지하고 자동 생산 프로세스 구현</a:t>
            </a:r>
          </a:p>
        </p:txBody>
      </p:sp>
    </p:spTree>
  </p:cSld>
  <p:clrMapOvr>
    <a:masterClrMapping/>
  </p:clrMapOvr>
  <p:transition spd="slow">
    <p:push dir="l"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tru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0" t="-18682" r="-51459" b="-60988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028700" y="1343025"/>
            <a:ext cx="13513724" cy="14256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0276"/>
              </a:lnSpc>
            </a:pPr>
            <a:r>
              <a:rPr lang="en-US" sz="11418" spc="-685">
                <a:gradFill>
                  <a:gsLst>
                    <a:gs pos="0">
                      <a:srgbClr val="FFFFFF">
                        <a:alpha val="100000"/>
                      </a:srgbClr>
                    </a:gs>
                    <a:gs pos="100000">
                      <a:srgbClr val="C8C8C8">
                        <a:alpha val="100000"/>
                      </a:srgbClr>
                    </a:gs>
                  </a:gsLst>
                  <a:lin ang="0"/>
                </a:gradFill>
                <a:latin typeface="210 다락방"/>
                <a:ea typeface="210 다락방"/>
                <a:cs typeface="210 다락방"/>
                <a:sym typeface="210 다락방"/>
              </a:rPr>
              <a:t>사물인터넷의 작동방식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307101" y="4088823"/>
            <a:ext cx="16952199" cy="4736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784"/>
              </a:lnSpc>
            </a:pPr>
            <a:r>
              <a:rPr lang="en-US" sz="2703">
                <a:solidFill>
                  <a:srgbClr val="FFFFFF"/>
                </a:solidFill>
                <a:latin typeface="210 국민체조"/>
                <a:ea typeface="210 국민체조"/>
                <a:cs typeface="210 국민체조"/>
                <a:sym typeface="210 국민체조"/>
              </a:rPr>
              <a:t>사물인터넷의  작동 방식 4단계</a:t>
            </a:r>
          </a:p>
          <a:p>
            <a:pPr algn="just">
              <a:lnSpc>
                <a:spcPts val="3784"/>
              </a:lnSpc>
            </a:pPr>
          </a:p>
          <a:p>
            <a:pPr algn="ctr" marL="583612" indent="-291806" lvl="1">
              <a:lnSpc>
                <a:spcPts val="3784"/>
              </a:lnSpc>
              <a:buFont typeface="Arial"/>
              <a:buChar char="•"/>
            </a:pPr>
            <a:r>
              <a:rPr lang="en-US" sz="2703">
                <a:solidFill>
                  <a:srgbClr val="FFFFFF"/>
                </a:solidFill>
                <a:latin typeface="210 국민체조"/>
                <a:ea typeface="210 국민체조"/>
                <a:cs typeface="210 국민체조"/>
                <a:sym typeface="210 국민체조"/>
              </a:rPr>
              <a:t>센싱 (데이터 수집): 사물에 부착된 센서가 주변 환경 정보(온도, 위치, 움직임 등)를 감지합니다.</a:t>
            </a:r>
          </a:p>
          <a:p>
            <a:pPr algn="ctr">
              <a:lnSpc>
                <a:spcPts val="3784"/>
              </a:lnSpc>
            </a:pPr>
          </a:p>
          <a:p>
            <a:pPr algn="ctr" marL="583612" indent="-291806" lvl="1">
              <a:lnSpc>
                <a:spcPts val="3784"/>
              </a:lnSpc>
              <a:buFont typeface="Arial"/>
              <a:buChar char="•"/>
            </a:pPr>
            <a:r>
              <a:rPr lang="en-US" sz="2703">
                <a:solidFill>
                  <a:srgbClr val="FFFFFF"/>
                </a:solidFill>
                <a:latin typeface="210 국민체조"/>
                <a:ea typeface="210 국민체조"/>
                <a:cs typeface="210 국민체조"/>
                <a:sym typeface="210 국민체조"/>
              </a:rPr>
              <a:t>네트워크 (데이터 전송): 수집된 데이터를 Wi-Fi, Bluetooth, 5G 등을 통해 클라우드나 서버로 전송합니다.</a:t>
            </a:r>
          </a:p>
          <a:p>
            <a:pPr algn="ctr">
              <a:lnSpc>
                <a:spcPts val="3784"/>
              </a:lnSpc>
            </a:pPr>
          </a:p>
          <a:p>
            <a:pPr algn="ctr" marL="583612" indent="-291806" lvl="1">
              <a:lnSpc>
                <a:spcPts val="3784"/>
              </a:lnSpc>
              <a:buFont typeface="Arial"/>
              <a:buChar char="•"/>
            </a:pPr>
            <a:r>
              <a:rPr lang="en-US" sz="2703">
                <a:solidFill>
                  <a:srgbClr val="FFFFFF"/>
                </a:solidFill>
                <a:latin typeface="210 국민체조"/>
                <a:ea typeface="210 국민체조"/>
                <a:cs typeface="210 국민체조"/>
                <a:sym typeface="210 국민체조"/>
              </a:rPr>
              <a:t>분석 (데이터 처리): 전송된 데이터를 인공지능이나 빅데이터 알고리즘이 분석하여 의미 있는 정보로 변환합니다.</a:t>
            </a:r>
          </a:p>
          <a:p>
            <a:pPr algn="ctr">
              <a:lnSpc>
                <a:spcPts val="3784"/>
              </a:lnSpc>
            </a:pPr>
          </a:p>
          <a:p>
            <a:pPr algn="ctr" marL="583612" indent="-291806" lvl="1">
              <a:lnSpc>
                <a:spcPts val="3784"/>
              </a:lnSpc>
              <a:buFont typeface="Arial"/>
              <a:buChar char="•"/>
            </a:pPr>
            <a:r>
              <a:rPr lang="en-US" sz="2703">
                <a:solidFill>
                  <a:srgbClr val="FFFFFF"/>
                </a:solidFill>
                <a:latin typeface="210 국민체조"/>
                <a:ea typeface="210 국민체조"/>
                <a:cs typeface="210 국민체조"/>
                <a:sym typeface="210 국민체조"/>
              </a:rPr>
              <a:t>제어 (동작 실행): 분석 결과를 바탕으로 사물에 명령을 내려 자동으로 작동하게 하거나 사용자에게 알림을 제공합니다.</a:t>
            </a:r>
          </a:p>
          <a:p>
            <a:pPr algn="ctr">
              <a:lnSpc>
                <a:spcPts val="3784"/>
              </a:lnSpc>
            </a:pPr>
          </a:p>
        </p:txBody>
      </p:sp>
    </p:spTree>
  </p:cSld>
  <p:clrMapOvr>
    <a:masterClrMapping/>
  </p:clrMapOvr>
  <p:transition spd="slow">
    <p:push dir="l"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2262" t="-21857" r="-7540" b="-43986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792288" y="587322"/>
            <a:ext cx="17159404" cy="11208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027"/>
              </a:lnSpc>
            </a:pPr>
            <a:r>
              <a:rPr lang="en-US" sz="8919" spc="-535">
                <a:gradFill>
                  <a:gsLst>
                    <a:gs pos="0">
                      <a:srgbClr val="FFFFFF">
                        <a:alpha val="100000"/>
                      </a:srgbClr>
                    </a:gs>
                    <a:gs pos="100000">
                      <a:srgbClr val="C8C8C8">
                        <a:alpha val="100000"/>
                      </a:srgbClr>
                    </a:gs>
                  </a:gsLst>
                  <a:lin ang="0"/>
                </a:gradFill>
                <a:latin typeface="210 다락방"/>
                <a:ea typeface="210 다락방"/>
                <a:cs typeface="210 다락방"/>
                <a:sym typeface="210 다락방"/>
              </a:rPr>
              <a:t>우리가 사물인터넷을 이용하여 만들것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470226" y="4989314"/>
            <a:ext cx="4173951" cy="4610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40"/>
              </a:lnSpc>
            </a:pPr>
            <a:r>
              <a:rPr lang="en-US" sz="3600" spc="-215">
                <a:solidFill>
                  <a:srgbClr val="000000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Mission</a:t>
            </a:r>
            <a:r>
              <a:rPr lang="en-US" sz="3600" spc="-215">
                <a:solidFill>
                  <a:srgbClr val="000000"/>
                </a:solidFill>
                <a:latin typeface="210 네버랜드 Bold"/>
                <a:ea typeface="210 네버랜드 Bold"/>
                <a:cs typeface="210 네버랜드 Bold"/>
                <a:sym typeface="210 네버랜드 Bold"/>
              </a:rPr>
              <a:t> 01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-185222" y="2400191"/>
            <a:ext cx="5733113" cy="5899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FFFFFF"/>
                </a:solidFill>
                <a:latin typeface="210 국민체조"/>
                <a:ea typeface="210 국민체조"/>
                <a:cs typeface="210 국민체조"/>
                <a:sym typeface="210 국민체조"/>
              </a:rPr>
              <a:t>스마트 식물 관리기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837609" y="4022250"/>
            <a:ext cx="14283802" cy="25381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64"/>
              </a:lnSpc>
            </a:pPr>
            <a:r>
              <a:rPr lang="en-US" sz="3617">
                <a:solidFill>
                  <a:srgbClr val="FFFFFF"/>
                </a:solidFill>
                <a:latin typeface="210 국민체조"/>
                <a:ea typeface="210 국민체조"/>
                <a:cs typeface="210 국민체조"/>
                <a:sym typeface="210 국민체조"/>
              </a:rPr>
              <a:t>기능: 토양의 습도, 빛의 양, 온도 센서를 식물 화분에 꽂아둡니다.</a:t>
            </a:r>
          </a:p>
          <a:p>
            <a:pPr algn="l">
              <a:lnSpc>
                <a:spcPts val="5064"/>
              </a:lnSpc>
            </a:pPr>
            <a:r>
              <a:rPr lang="en-US" sz="3617">
                <a:solidFill>
                  <a:srgbClr val="FFFFFF"/>
                </a:solidFill>
                <a:latin typeface="210 국민체조"/>
                <a:ea typeface="210 국민체조"/>
                <a:cs typeface="210 국민체조"/>
                <a:sym typeface="210 국민체조"/>
              </a:rPr>
              <a:t>작동: 흙이 바짝 마르면 스마트폰 앱으로 "물 줄 시간이에요!" 알림을 보내고, 자동으로 미니 워터 펌프를 작동시켜 물을 줍니다.</a:t>
            </a:r>
          </a:p>
          <a:p>
            <a:pPr algn="l">
              <a:lnSpc>
                <a:spcPts val="5064"/>
              </a:lnSpc>
            </a:pPr>
          </a:p>
        </p:txBody>
      </p:sp>
    </p:spTree>
  </p:cSld>
  <p:clrMapOvr>
    <a:masterClrMapping/>
  </p:clrMapOvr>
  <p:transition spd="slow">
    <p:push dir="l"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tru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10287000"/>
                </a:moveTo>
                <a:lnTo>
                  <a:pt x="18288000" y="10287000"/>
                </a:lnTo>
                <a:lnTo>
                  <a:pt x="18288000" y="0"/>
                </a:lnTo>
                <a:lnTo>
                  <a:pt x="0" y="0"/>
                </a:lnTo>
                <a:lnTo>
                  <a:pt x="0" y="10287000"/>
                </a:lnTo>
                <a:close/>
              </a:path>
            </a:pathLst>
          </a:custGeom>
          <a:blipFill>
            <a:blip r:embed="rId2"/>
            <a:stretch>
              <a:fillRect l="-18463" t="0" r="-17246" b="-60988"/>
            </a:stretch>
          </a:blipFill>
        </p:spPr>
      </p:sp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rcRect l="15654" t="0" r="15654" b="0"/>
          <a:stretch>
            <a:fillRect/>
          </a:stretch>
        </p:blipFill>
        <p:spPr>
          <a:xfrm flipH="false" flipV="false" rot="0">
            <a:off x="346192" y="2641646"/>
            <a:ext cx="9213387" cy="7645354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683469" y="766675"/>
            <a:ext cx="17752220" cy="18749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3619"/>
              </a:lnSpc>
            </a:pPr>
            <a:r>
              <a:rPr lang="en-US" sz="15133" spc="-907">
                <a:gradFill>
                  <a:gsLst>
                    <a:gs pos="0">
                      <a:srgbClr val="FFFFFF">
                        <a:alpha val="100000"/>
                      </a:srgbClr>
                    </a:gs>
                    <a:gs pos="100000">
                      <a:srgbClr val="C8C8C8">
                        <a:alpha val="100000"/>
                      </a:srgbClr>
                    </a:gs>
                  </a:gsLst>
                  <a:lin ang="0"/>
                </a:gradFill>
                <a:latin typeface="210 다락방"/>
                <a:ea typeface="210 다락방"/>
                <a:cs typeface="210 다락방"/>
                <a:sym typeface="210 다락방"/>
              </a:rPr>
              <a:t>감사합니다</a:t>
            </a:r>
          </a:p>
        </p:txBody>
      </p:sp>
    </p:spTree>
  </p:cSld>
  <p:clrMapOvr>
    <a:masterClrMapping/>
  </p:clrMapOvr>
  <p:transition spd="slow">
    <p:push dir="l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DAHUSZ5svQo</dc:identifier>
  <dcterms:modified xsi:type="dcterms:W3CDTF">2011-08-01T06:04:30Z</dcterms:modified>
  <cp:revision>1</cp:revision>
  <dc:title>사물인테넷 IOT에 대해서</dc:title>
</cp:coreProperties>
</file>